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072" r:id="rId2"/>
    <p:sldId id="4845" r:id="rId3"/>
    <p:sldId id="4877" r:id="rId4"/>
    <p:sldId id="4881" r:id="rId5"/>
    <p:sldId id="4903" r:id="rId6"/>
    <p:sldId id="4882" r:id="rId7"/>
    <p:sldId id="4883" r:id="rId8"/>
    <p:sldId id="4906" r:id="rId9"/>
    <p:sldId id="4905" r:id="rId10"/>
    <p:sldId id="4904" r:id="rId11"/>
    <p:sldId id="4900" r:id="rId12"/>
    <p:sldId id="4902" r:id="rId13"/>
    <p:sldId id="4898" r:id="rId14"/>
    <p:sldId id="4901" r:id="rId15"/>
    <p:sldId id="4884" r:id="rId16"/>
    <p:sldId id="4886" r:id="rId17"/>
    <p:sldId id="4907" r:id="rId18"/>
    <p:sldId id="4887" r:id="rId19"/>
    <p:sldId id="4888" r:id="rId20"/>
    <p:sldId id="4889" r:id="rId21"/>
    <p:sldId id="4890" r:id="rId22"/>
    <p:sldId id="4891" r:id="rId23"/>
    <p:sldId id="4892" r:id="rId24"/>
    <p:sldId id="4893" r:id="rId25"/>
    <p:sldId id="4894" r:id="rId26"/>
    <p:sldId id="4908" r:id="rId27"/>
    <p:sldId id="4896" r:id="rId28"/>
    <p:sldId id="4897" r:id="rId29"/>
    <p:sldId id="4909" r:id="rId30"/>
    <p:sldId id="4910" r:id="rId31"/>
    <p:sldId id="4911" r:id="rId32"/>
    <p:sldId id="4912" r:id="rId33"/>
    <p:sldId id="4473" r:id="rId34"/>
    <p:sldId id="4866" r:id="rId35"/>
    <p:sldId id="4867" r:id="rId36"/>
    <p:sldId id="4868" r:id="rId37"/>
    <p:sldId id="4869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A43"/>
    <a:srgbClr val="E44AB4"/>
    <a:srgbClr val="4274B0"/>
    <a:srgbClr val="3E63B4"/>
    <a:srgbClr val="1D0DB7"/>
    <a:srgbClr val="A162D0"/>
    <a:srgbClr val="EBE600"/>
    <a:srgbClr val="C05B08"/>
    <a:srgbClr val="F7FDA5"/>
    <a:srgbClr val="FCF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97" autoAdjust="0"/>
    <p:restoredTop sz="94660"/>
  </p:normalViewPr>
  <p:slideViewPr>
    <p:cSldViewPr>
      <p:cViewPr varScale="1">
        <p:scale>
          <a:sx n="66" d="100"/>
          <a:sy n="66" d="100"/>
        </p:scale>
        <p:origin x="12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2272EB0-13F9-4AAB-9ACF-7E7308B2AD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/>
              <a:t>Metodologia Científica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23B1AD8-99BE-4C84-AE63-0F5BC2EE02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t-BR"/>
              <a:t>19.02.2018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6FC3FDF-C48B-444B-A9F2-0E95E9DD7F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Profa. Renata Gonçalves Aguiar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BE34B32-47BC-4E0A-9A5E-BE82C50823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6E769-E87C-43DD-94AC-DEB83AB4B0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0521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/>
              <a:t>Metodologia Científica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pt-BR"/>
              <a:t>19.02.2018</a:t>
            </a:r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Profa. Renata Gonçalves Aguiar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56697-FF7C-4F76-9C22-99DB74C5F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95087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Estatística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3831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9356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2833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3068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5964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Estatística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01.09.2016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1063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8054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8728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9329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915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Estatística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01.09.2016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7068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180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3167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9247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0642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Estatística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8030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Estatística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7367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Estatística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81785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Estatística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99774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Estatística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23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Estatística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324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79966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Estatística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32201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Estatística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67570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Estatística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33179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08799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Estatística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20794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Estatística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49365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Estatística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81077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Estatística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1705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714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7750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Estatística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313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Estatística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0663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Estatística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6666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Estatística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Profa.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833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A78-032C-4FE2-9DCA-50E5E682B679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789E-9147-451B-95A0-E089596DCF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48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A78-032C-4FE2-9DCA-50E5E682B679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789E-9147-451B-95A0-E089596DCF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5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A78-032C-4FE2-9DCA-50E5E682B679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789E-9147-451B-95A0-E089596DCF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92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A78-032C-4FE2-9DCA-50E5E682B679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789E-9147-451B-95A0-E089596DCF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07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A78-032C-4FE2-9DCA-50E5E682B679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789E-9147-451B-95A0-E089596DCF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8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A78-032C-4FE2-9DCA-50E5E682B679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789E-9147-451B-95A0-E089596DCF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54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A78-032C-4FE2-9DCA-50E5E682B679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789E-9147-451B-95A0-E089596DCF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29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A78-032C-4FE2-9DCA-50E5E682B679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789E-9147-451B-95A0-E089596DCF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21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A78-032C-4FE2-9DCA-50E5E682B679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789E-9147-451B-95A0-E089596DCF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12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A78-032C-4FE2-9DCA-50E5E682B679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789E-9147-451B-95A0-E089596DCF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16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A78-032C-4FE2-9DCA-50E5E682B679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789E-9147-451B-95A0-E089596DCF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06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D8A78-032C-4FE2-9DCA-50E5E682B679}" type="datetimeFigureOut">
              <a:rPr lang="pt-BR" smtClean="0"/>
              <a:t>11/10/2019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B789E-9147-451B-95A0-E089596DCF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50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mejp.unir.br/noticia/exibir/796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jiparana.unir.br/noticia/exibir/8639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29D7C679-525A-4169-9216-66C45F285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" y="0"/>
            <a:ext cx="9140394" cy="6858000"/>
          </a:xfrm>
          <a:prstGeom prst="rect">
            <a:avLst/>
          </a:prstGeom>
        </p:spPr>
      </p:pic>
      <p:sp>
        <p:nvSpPr>
          <p:cNvPr id="1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0CE5-6CE4-4934-A914-741933A44CBC}" type="slidenum">
              <a:rPr lang="pt-BR"/>
              <a:pPr/>
              <a:t>1</a:t>
            </a:fld>
            <a:endParaRPr lang="pt-BR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179512" y="1844824"/>
            <a:ext cx="8784976" cy="4833480"/>
            <a:chOff x="179512" y="190645"/>
            <a:chExt cx="8784976" cy="6487659"/>
          </a:xfrm>
        </p:grpSpPr>
        <p:sp>
          <p:nvSpPr>
            <p:cNvPr id="3" name="Retângulo 2"/>
            <p:cNvSpPr/>
            <p:nvPr/>
          </p:nvSpPr>
          <p:spPr>
            <a:xfrm>
              <a:off x="179512" y="190645"/>
              <a:ext cx="8784976" cy="6487659"/>
            </a:xfrm>
            <a:prstGeom prst="rect">
              <a:avLst/>
            </a:prstGeom>
            <a:solidFill>
              <a:srgbClr val="3466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348238" y="492605"/>
              <a:ext cx="8424936" cy="5916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3413" y="3255119"/>
            <a:ext cx="91376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pt-BR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</a:rPr>
              <a:t>Estatística</a:t>
            </a:r>
            <a:r>
              <a:rPr lang="en-US" altLang="pt-BR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itchFamily="49" charset="0"/>
              </a:rPr>
              <a:t> II</a:t>
            </a:r>
            <a:endParaRPr lang="pt-BR" altLang="pt-BR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Console" pitchFamily="49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6" y="28418"/>
            <a:ext cx="9064389" cy="1584176"/>
          </a:xfrm>
          <a:prstGeom prst="rect">
            <a:avLst/>
          </a:prstGeom>
          <a:solidFill>
            <a:srgbClr val="157921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611559" y="2281238"/>
          <a:ext cx="2140185" cy="812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65" name="CorelDRAW" r:id="rId5" imgW="3844800" imgH="1461600" progId="CorelDRAW.Graphic.12">
                  <p:embed/>
                </p:oleObj>
              </mc:Choice>
              <mc:Fallback>
                <p:oleObj name="CorelDRAW" r:id="rId5" imgW="3844800" imgH="1461600" progId="CorelDRAW.Graphic.12">
                  <p:embed/>
                  <p:pic>
                    <p:nvPicPr>
                      <p:cNvPr id="14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59" y="2281238"/>
                        <a:ext cx="2140185" cy="8126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236240"/>
            <a:ext cx="913765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UNIVERSIDADE FEDERAL DE RONDÔNIA</a:t>
            </a:r>
            <a:endParaRPr lang="pt-BR" altLang="pt-BR" sz="2400" b="1" i="1" dirty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400" b="1" i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CAMPUS</a:t>
            </a:r>
            <a:r>
              <a:rPr lang="pt-BR" altLang="pt-BR" sz="24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DE JI-PARANÁ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DEPARTAMENTO DE ENGENHARIA AMBIENTAL</a:t>
            </a: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79770" y="4725144"/>
            <a:ext cx="8008654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pt-BR" sz="2000" dirty="0" err="1">
                <a:latin typeface="Monotype Corsiva" panose="03010101010201010101" pitchFamily="66" charset="0"/>
              </a:rPr>
              <a:t>Prof.</a:t>
            </a:r>
            <a:r>
              <a:rPr lang="en-US" altLang="pt-BR" sz="2000" baseline="30000" dirty="0" err="1">
                <a:latin typeface="Monotype Corsiva" panose="03010101010201010101" pitchFamily="66" charset="0"/>
              </a:rPr>
              <a:t>a</a:t>
            </a:r>
            <a:r>
              <a:rPr lang="en-US" altLang="pt-BR" sz="2000" dirty="0">
                <a:latin typeface="Monotype Corsiva" panose="03010101010201010101" pitchFamily="66" charset="0"/>
              </a:rPr>
              <a:t> Renata Gonçalves Aguiar</a:t>
            </a:r>
            <a:endParaRPr lang="pt-BR" altLang="pt-BR" sz="2000" dirty="0">
              <a:latin typeface="Monotype Corsiva" panose="03010101010201010101" pitchFamily="66" charset="0"/>
            </a:endParaRPr>
          </a:p>
        </p:txBody>
      </p:sp>
      <p:sp>
        <p:nvSpPr>
          <p:cNvPr id="15" name="Freeform 69">
            <a:extLst>
              <a:ext uri="{FF2B5EF4-FFF2-40B4-BE49-F238E27FC236}">
                <a16:creationId xmlns:a16="http://schemas.microsoft.com/office/drawing/2014/main" id="{4701A321-594A-45A0-9DEE-6C77A160869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37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705012" y="450143"/>
            <a:ext cx="675542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4800" b="1" dirty="0">
                <a:solidFill>
                  <a:schemeClr val="tx1"/>
                </a:solidFill>
              </a:rPr>
              <a:t>Teste de </a:t>
            </a:r>
            <a:r>
              <a:rPr lang="pt-BR" sz="4800" b="1" dirty="0" err="1">
                <a:solidFill>
                  <a:schemeClr val="tx1"/>
                </a:solidFill>
              </a:rPr>
              <a:t>Homocedasticidade</a:t>
            </a:r>
            <a:endParaRPr lang="pt-BR" sz="4800" b="1" dirty="0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E9DE2C9F-230D-49C4-BC74-F534E29D6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698" y="1484313"/>
            <a:ext cx="83518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2800" dirty="0">
                <a:latin typeface="+mn-lt"/>
              </a:rPr>
              <a:t>A </a:t>
            </a:r>
            <a:r>
              <a:rPr lang="en-US" altLang="pt-BR" sz="2800" dirty="0" err="1">
                <a:latin typeface="+mn-lt"/>
              </a:rPr>
              <a:t>estatística</a:t>
            </a:r>
            <a:r>
              <a:rPr lang="en-US" altLang="pt-BR" sz="2800" dirty="0">
                <a:latin typeface="+mn-lt"/>
              </a:rPr>
              <a:t> F é </a:t>
            </a:r>
            <a:r>
              <a:rPr lang="en-US" altLang="pt-BR" sz="2800" dirty="0" err="1">
                <a:latin typeface="+mn-lt"/>
              </a:rPr>
              <a:t>calculada</a:t>
            </a:r>
            <a:r>
              <a:rPr lang="en-US" altLang="pt-BR" sz="2800" dirty="0">
                <a:latin typeface="+mn-lt"/>
              </a:rPr>
              <a:t>, </a:t>
            </a:r>
            <a:r>
              <a:rPr lang="en-US" altLang="pt-BR" sz="2800" dirty="0" err="1">
                <a:latin typeface="+mn-lt"/>
              </a:rPr>
              <a:t>então</a:t>
            </a:r>
            <a:r>
              <a:rPr lang="en-US" altLang="pt-BR" sz="2800" dirty="0">
                <a:latin typeface="+mn-lt"/>
              </a:rPr>
              <a:t>, do </a:t>
            </a:r>
            <a:r>
              <a:rPr lang="en-US" altLang="pt-BR" sz="2800" dirty="0" err="1">
                <a:latin typeface="+mn-lt"/>
              </a:rPr>
              <a:t>seguinte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modo</a:t>
            </a:r>
            <a:r>
              <a:rPr lang="en-US" altLang="pt-BR" sz="2800" dirty="0">
                <a:latin typeface="+mn-lt"/>
              </a:rPr>
              <a:t>:</a:t>
            </a:r>
            <a:br>
              <a:rPr lang="en-US" altLang="pt-BR" sz="2800" dirty="0">
                <a:latin typeface="+mn-lt"/>
              </a:rPr>
            </a:br>
            <a:endParaRPr lang="en-US" altLang="pt-BR" sz="2800" baseline="-25000" dirty="0">
              <a:latin typeface="+mn-lt"/>
            </a:endParaRPr>
          </a:p>
        </p:txBody>
      </p:sp>
      <p:graphicFrame>
        <p:nvGraphicFramePr>
          <p:cNvPr id="13" name="Object 20">
            <a:extLst>
              <a:ext uri="{FF2B5EF4-FFF2-40B4-BE49-F238E27FC236}">
                <a16:creationId xmlns:a16="http://schemas.microsoft.com/office/drawing/2014/main" id="{CFC9D9CD-7219-400B-AB95-34A294572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809058"/>
              </p:ext>
            </p:extLst>
          </p:nvPr>
        </p:nvGraphicFramePr>
        <p:xfrm>
          <a:off x="3421186" y="3817938"/>
          <a:ext cx="2592387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3" name="Equation" r:id="rId4" imgW="762000" imgH="457200" progId="Equation.3">
                  <p:embed/>
                </p:oleObj>
              </mc:Choice>
              <mc:Fallback>
                <p:oleObj name="Equation" r:id="rId4" imgW="762000" imgH="457200" progId="Equation.3">
                  <p:embed/>
                  <p:pic>
                    <p:nvPicPr>
                      <p:cNvPr id="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186" y="3817938"/>
                        <a:ext cx="2592387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2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0CE5-6CE4-4934-A914-741933A44CBC}" type="slidenum">
              <a:rPr lang="pt-BR"/>
              <a:pPr/>
              <a:t>11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 rot="16200000">
            <a:off x="7260382" y="-133176"/>
            <a:ext cx="3233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Estatística I - UNIR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0" name="Retângulo 1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179512" y="190645"/>
              <a:ext cx="8784976" cy="6487659"/>
              <a:chOff x="179512" y="190645"/>
              <a:chExt cx="8784976" cy="6487659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179512" y="190645"/>
                <a:ext cx="8784976" cy="6487659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Retângulo 23"/>
              <p:cNvSpPr/>
              <p:nvPr/>
            </p:nvSpPr>
            <p:spPr>
              <a:xfrm>
                <a:off x="379770" y="373132"/>
                <a:ext cx="8424936" cy="61206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7E86E135-59D0-4297-A6AF-06CF03925A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0448" y="4509120"/>
          <a:ext cx="4593855" cy="1696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0" r:id="rId4" imgW="5217120" imgH="1928880" progId="CorelDRAW.Graphic.12">
                  <p:embed/>
                </p:oleObj>
              </mc:Choice>
              <mc:Fallback>
                <p:oleObj r:id="rId4" imgW="5217120" imgH="1928880" progId="CorelDRAW.Graphic.12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7E86E135-59D0-4297-A6AF-06CF03925A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448" y="4509120"/>
                        <a:ext cx="4593855" cy="1696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006631D7-1E90-4B8A-9D1E-CB78EDBA7F12}"/>
              </a:ext>
            </a:extLst>
          </p:cNvPr>
          <p:cNvSpPr/>
          <p:nvPr/>
        </p:nvSpPr>
        <p:spPr>
          <a:xfrm>
            <a:off x="1889956" y="1484785"/>
            <a:ext cx="6752986" cy="24705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bg1"/>
                </a:solidFill>
                <a:cs typeface="Times New Roman" pitchFamily="18" charset="0"/>
              </a:rPr>
              <a:t>Despertando o(a) Engenheiro(a) Ambiental e Sanitarista</a:t>
            </a:r>
          </a:p>
        </p:txBody>
      </p:sp>
    </p:spTree>
    <p:extLst>
      <p:ext uri="{BB962C8B-B14F-4D97-AF65-F5344CB8AC3E}">
        <p14:creationId xmlns:p14="http://schemas.microsoft.com/office/powerpoint/2010/main" val="3362183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334339" y="450143"/>
            <a:ext cx="7054085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Despertando</a:t>
            </a:r>
            <a:endParaRPr lang="en-US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19F342-E01D-4CB3-A07F-4950FCD5C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5496"/>
            <a:ext cx="9144000" cy="314700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EE2CF68-5778-49A3-B46B-C3C1A80FB773}"/>
              </a:ext>
            </a:extLst>
          </p:cNvPr>
          <p:cNvSpPr/>
          <p:nvPr/>
        </p:nvSpPr>
        <p:spPr>
          <a:xfrm>
            <a:off x="1691680" y="5492474"/>
            <a:ext cx="5944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hlinkClick r:id="rId4"/>
              </a:rPr>
              <a:t>http://www.dmejp.unir.br/noticia/exibir/7962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5213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334339" y="450143"/>
            <a:ext cx="7054085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Despertando</a:t>
            </a:r>
            <a:endParaRPr lang="en-US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1743689-251C-4754-9450-A13A05BC3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4125"/>
            <a:ext cx="9144000" cy="2865942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6D9673D-50D9-44CC-AE4F-BE9AF3747865}"/>
              </a:ext>
            </a:extLst>
          </p:cNvPr>
          <p:cNvSpPr/>
          <p:nvPr/>
        </p:nvSpPr>
        <p:spPr>
          <a:xfrm>
            <a:off x="0" y="4725144"/>
            <a:ext cx="914400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Submissão</a:t>
            </a:r>
            <a:r>
              <a:rPr lang="en-US" sz="2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</a:t>
            </a:r>
            <a:r>
              <a:rPr lang="en-US" sz="28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trabalhos</a:t>
            </a:r>
            <a:r>
              <a:rPr lang="en-US" sz="2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até</a:t>
            </a:r>
            <a:r>
              <a:rPr lang="en-US" sz="2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 </a:t>
            </a:r>
            <a:r>
              <a:rPr lang="en-US" sz="28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</a:t>
            </a:r>
            <a:r>
              <a:rPr lang="en-US" sz="2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22.10.2019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63BBC72-CDEF-4D7B-BAAB-6E3223D5CAD0}"/>
              </a:ext>
            </a:extLst>
          </p:cNvPr>
          <p:cNvSpPr/>
          <p:nvPr/>
        </p:nvSpPr>
        <p:spPr>
          <a:xfrm>
            <a:off x="0" y="584213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hlinkClick r:id="rId4"/>
              </a:rPr>
              <a:t>http://www.jiparana.unir.br/noticia/exibir/8639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6057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334339" y="450143"/>
            <a:ext cx="7054085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Recado</a:t>
            </a:r>
            <a:endParaRPr lang="en-US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9E15FF20-D336-42C8-BE2E-AB5A9CEA1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523" y="2528900"/>
            <a:ext cx="751927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SzPct val="25000"/>
            </a:pPr>
            <a:r>
              <a:rPr lang="en-US" altLang="pt-BR" sz="2800" dirty="0" err="1">
                <a:latin typeface="+mn-lt"/>
              </a:rPr>
              <a:t>Não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teremos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atendimento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discente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presencial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nesta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sexta-feira</a:t>
            </a:r>
            <a:r>
              <a:rPr lang="en-US" altLang="pt-BR" sz="2800" dirty="0">
                <a:latin typeface="+mn-lt"/>
              </a:rPr>
              <a:t>, </a:t>
            </a:r>
            <a:r>
              <a:rPr lang="en-US" altLang="pt-BR" sz="2800" dirty="0" err="1">
                <a:latin typeface="+mn-lt"/>
              </a:rPr>
              <a:t>dia</a:t>
            </a:r>
            <a:r>
              <a:rPr lang="en-US" altLang="pt-BR" sz="2800" dirty="0">
                <a:latin typeface="+mn-lt"/>
              </a:rPr>
              <a:t> 11.10.2019.</a:t>
            </a:r>
          </a:p>
          <a:p>
            <a:pPr algn="l" eaLnBrk="1" hangingPunct="1">
              <a:lnSpc>
                <a:spcPct val="150000"/>
              </a:lnSpc>
              <a:buSzPct val="25000"/>
            </a:pPr>
            <a:endParaRPr lang="en-US" altLang="pt-BR" sz="2800" dirty="0">
              <a:latin typeface="+mn-lt"/>
            </a:endParaRPr>
          </a:p>
          <a:p>
            <a:pPr algn="l" eaLnBrk="1" hangingPunct="1">
              <a:lnSpc>
                <a:spcPct val="150000"/>
              </a:lnSpc>
              <a:buSzPct val="25000"/>
            </a:pPr>
            <a:r>
              <a:rPr lang="en-US" altLang="pt-BR" sz="2800" dirty="0" err="1">
                <a:latin typeface="+mn-lt"/>
              </a:rPr>
              <a:t>Podem</a:t>
            </a:r>
            <a:r>
              <a:rPr lang="en-US" altLang="pt-BR" sz="2800" dirty="0">
                <a:latin typeface="+mn-lt"/>
              </a:rPr>
              <a:t> me </a:t>
            </a:r>
            <a:r>
              <a:rPr lang="en-US" altLang="pt-BR" sz="2800" dirty="0" err="1">
                <a:latin typeface="+mn-lt"/>
              </a:rPr>
              <a:t>ligar</a:t>
            </a:r>
            <a:r>
              <a:rPr lang="en-US" altLang="pt-BR" sz="2800" dirty="0">
                <a:latin typeface="+mn-lt"/>
              </a:rPr>
              <a:t> se </a:t>
            </a:r>
            <a:r>
              <a:rPr lang="en-US" altLang="pt-BR" sz="2800" dirty="0" err="1">
                <a:latin typeface="+mn-lt"/>
              </a:rPr>
              <a:t>precisar</a:t>
            </a:r>
            <a:r>
              <a:rPr lang="en-US" altLang="pt-BR" sz="2800" dirty="0">
                <a:latin typeface="+mn-lt"/>
              </a:rPr>
              <a:t> 98419 0207</a:t>
            </a:r>
            <a:endParaRPr lang="el-GR" alt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397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0CE5-6CE4-4934-A914-741933A44CBC}" type="slidenum">
              <a:rPr lang="pt-BR"/>
              <a:pPr/>
              <a:t>15</a:t>
            </a:fld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 rot="16200000">
            <a:off x="7260382" y="-133176"/>
            <a:ext cx="3233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Estatística I - UNIR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6BEC3497-1D97-4AD1-95E1-1D31DCDB4A01}"/>
              </a:ext>
            </a:extLst>
          </p:cNvPr>
          <p:cNvSpPr/>
          <p:nvPr/>
        </p:nvSpPr>
        <p:spPr>
          <a:xfrm rot="16200000">
            <a:off x="3147507" y="4945816"/>
            <a:ext cx="26898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Fonte: canalgravidez.com.br</a:t>
            </a:r>
          </a:p>
        </p:txBody>
      </p:sp>
      <p:sp>
        <p:nvSpPr>
          <p:cNvPr id="4" name="AutoShape 2" descr="Resultado de imagem para bebÃªs choro">
            <a:extLst>
              <a:ext uri="{FF2B5EF4-FFF2-40B4-BE49-F238E27FC236}">
                <a16:creationId xmlns:a16="http://schemas.microsoft.com/office/drawing/2014/main" id="{7469BC08-43C2-4092-8B6C-CF42E9ABCA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Resultado de imagem para bebÃªs choro">
            <a:extLst>
              <a:ext uri="{FF2B5EF4-FFF2-40B4-BE49-F238E27FC236}">
                <a16:creationId xmlns:a16="http://schemas.microsoft.com/office/drawing/2014/main" id="{417FB422-68BB-4C46-9635-20065DCE2A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Resultado de imagem para bebÃªs choro">
            <a:extLst>
              <a:ext uri="{FF2B5EF4-FFF2-40B4-BE49-F238E27FC236}">
                <a16:creationId xmlns:a16="http://schemas.microsoft.com/office/drawing/2014/main" id="{265C3204-A3E7-4C8B-B0F4-9108EFBB3A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486DB69-278A-453F-872E-97223293761B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3938CF95-910F-460A-9DCD-09CA587A4F8E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CD9186E8-5D9C-4279-A176-365D58F5A842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reeform 69">
            <a:extLst>
              <a:ext uri="{FF2B5EF4-FFF2-40B4-BE49-F238E27FC236}">
                <a16:creationId xmlns:a16="http://schemas.microsoft.com/office/drawing/2014/main" id="{AB186A0C-5A90-4DCF-9CA2-184DBF77E61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4580FCA-EB45-48E3-88C1-F24B3FEB41EC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EFF6E7AF-F611-4D8F-91CB-D608F1848D5D}"/>
              </a:ext>
            </a:extLst>
          </p:cNvPr>
          <p:cNvSpPr/>
          <p:nvPr/>
        </p:nvSpPr>
        <p:spPr>
          <a:xfrm>
            <a:off x="1340523" y="2541747"/>
            <a:ext cx="7401058" cy="2079305"/>
          </a:xfrm>
          <a:prstGeom prst="rect">
            <a:avLst/>
          </a:prstGeom>
          <a:solidFill>
            <a:srgbClr val="11441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Teste para Médias: duas amostras dependentes</a:t>
            </a:r>
            <a:endParaRPr lang="en-US" altLang="pt-BR" sz="5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BCA334E-7B92-479C-AFB8-8277622A6DB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</p:spTree>
    <p:extLst>
      <p:ext uri="{BB962C8B-B14F-4D97-AF65-F5344CB8AC3E}">
        <p14:creationId xmlns:p14="http://schemas.microsoft.com/office/powerpoint/2010/main" val="75965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334339" y="1018327"/>
            <a:ext cx="738291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Duas</a:t>
            </a:r>
            <a:r>
              <a:rPr lang="en-US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Amostras</a:t>
            </a:r>
            <a:r>
              <a:rPr lang="en-US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r"/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Dependentes</a:t>
            </a:r>
            <a:r>
              <a:rPr lang="en-US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</a:t>
            </a:r>
            <a:r>
              <a:rPr lang="en-US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Pareadas</a:t>
            </a:r>
            <a:endParaRPr lang="en-US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pt-BR" altLang="pt-BR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altLang="pt-BR" sz="44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AE50EA1B-CDFA-4549-B8F3-ED0697A48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730" y="1700213"/>
            <a:ext cx="75597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ts val="4900"/>
              </a:lnSpc>
              <a:buSzPct val="25000"/>
            </a:pPr>
            <a:r>
              <a:rPr lang="en-US" altLang="pt-BR" sz="2800" dirty="0">
                <a:latin typeface="+mn-lt"/>
              </a:rPr>
              <a:t>São </a:t>
            </a:r>
            <a:r>
              <a:rPr lang="en-US" altLang="pt-BR" sz="2800" dirty="0" err="1">
                <a:latin typeface="+mn-lt"/>
              </a:rPr>
              <a:t>estudos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que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utilizam</a:t>
            </a:r>
            <a:r>
              <a:rPr lang="en-US" altLang="pt-BR" sz="2800" dirty="0">
                <a:latin typeface="+mn-lt"/>
              </a:rPr>
              <a:t> as </a:t>
            </a:r>
            <a:r>
              <a:rPr lang="en-US" altLang="pt-BR" sz="2800" dirty="0" err="1">
                <a:latin typeface="+mn-lt"/>
              </a:rPr>
              <a:t>unidades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físicas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ou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biológicas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duas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vezes</a:t>
            </a:r>
            <a:r>
              <a:rPr lang="en-US" altLang="pt-BR" sz="2800" dirty="0">
                <a:latin typeface="+mn-lt"/>
              </a:rPr>
              <a:t>. </a:t>
            </a:r>
            <a:r>
              <a:rPr lang="en-US" altLang="pt-BR" sz="2800" dirty="0" err="1">
                <a:latin typeface="+mn-lt"/>
              </a:rPr>
              <a:t>Também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conhecido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como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delineamento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em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blocos</a:t>
            </a:r>
            <a:r>
              <a:rPr lang="en-US" altLang="pt-BR" sz="2800" dirty="0">
                <a:latin typeface="+mn-lt"/>
              </a:rPr>
              <a:t>.</a:t>
            </a:r>
            <a:endParaRPr lang="en-US" altLang="pt-BR" sz="28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194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334339" y="1018327"/>
            <a:ext cx="738291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Duas</a:t>
            </a:r>
            <a:r>
              <a:rPr lang="en-US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Amostras</a:t>
            </a:r>
            <a:r>
              <a:rPr lang="en-US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r"/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Dependentes</a:t>
            </a:r>
            <a:r>
              <a:rPr lang="en-US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</a:t>
            </a:r>
            <a:r>
              <a:rPr lang="en-US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Pareadas</a:t>
            </a:r>
            <a:endParaRPr lang="en-US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pt-BR" altLang="pt-BR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altLang="pt-BR" sz="44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FEFF7814-E83A-4DFD-A63B-666714FB2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14" y="1917030"/>
            <a:ext cx="748774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SzPct val="25000"/>
            </a:pPr>
            <a:r>
              <a:rPr lang="pt-BR" altLang="pt-BR" sz="2800" dirty="0">
                <a:latin typeface="+mn-lt"/>
              </a:rPr>
              <a:t>Quando trabalhamos com amostras pareadas, essas estão sob condições similares, em consequência disso, em geral ocasiona menores erros de amostragem do que experimentos com amostras independentes.</a:t>
            </a:r>
            <a:endParaRPr lang="en-US" alt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254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334339" y="1018327"/>
            <a:ext cx="7126093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Pressupostos</a:t>
            </a:r>
            <a:endParaRPr lang="en-US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pt-BR" altLang="pt-BR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altLang="pt-BR" sz="44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5264E398-474B-4BCA-9D6D-96AF65C5E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398" y="2420888"/>
            <a:ext cx="7833106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2800" dirty="0">
                <a:latin typeface="+mn-lt"/>
              </a:rPr>
              <a:t>1. </a:t>
            </a:r>
            <a:r>
              <a:rPr lang="en-US" altLang="pt-BR" sz="2800" dirty="0" err="1">
                <a:latin typeface="+mn-lt"/>
              </a:rPr>
              <a:t>Os</a:t>
            </a:r>
            <a:r>
              <a:rPr lang="en-US" altLang="pt-BR" sz="2800" dirty="0">
                <a:latin typeface="+mn-lt"/>
              </a:rPr>
              <a:t> dados </a:t>
            </a:r>
            <a:r>
              <a:rPr lang="en-US" altLang="pt-BR" sz="2800" dirty="0" err="1">
                <a:latin typeface="+mn-lt"/>
              </a:rPr>
              <a:t>amostrais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consistem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em</a:t>
            </a:r>
            <a:r>
              <a:rPr lang="en-US" altLang="pt-BR" sz="2800" dirty="0">
                <a:latin typeface="+mn-lt"/>
              </a:rPr>
              <a:t> pares </a:t>
            </a:r>
            <a:r>
              <a:rPr lang="en-US" altLang="pt-BR" sz="2800" dirty="0" err="1">
                <a:latin typeface="+mn-lt"/>
              </a:rPr>
              <a:t>combinados</a:t>
            </a:r>
            <a:r>
              <a:rPr lang="en-US" altLang="pt-BR" sz="2800" dirty="0">
                <a:latin typeface="+mn-lt"/>
              </a:rPr>
              <a:t>.</a:t>
            </a:r>
            <a:br>
              <a:rPr lang="en-US" altLang="pt-BR" sz="2800" dirty="0">
                <a:latin typeface="+mn-lt"/>
              </a:rPr>
            </a:br>
            <a:endParaRPr lang="en-US" altLang="pt-BR" sz="2800" baseline="-25000" dirty="0">
              <a:latin typeface="+mn-lt"/>
            </a:endParaRP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A335ABA9-31D3-4D61-A68B-02B5EAD37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398" y="4076749"/>
            <a:ext cx="7833106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2800" dirty="0">
                <a:latin typeface="+mn-lt"/>
              </a:rPr>
              <a:t>2. As </a:t>
            </a:r>
            <a:r>
              <a:rPr lang="en-US" altLang="pt-BR" sz="2800" dirty="0" err="1">
                <a:latin typeface="+mn-lt"/>
              </a:rPr>
              <a:t>amostras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são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aleatórias</a:t>
            </a:r>
            <a:r>
              <a:rPr lang="en-US" altLang="pt-BR" sz="2800" dirty="0">
                <a:latin typeface="+mn-lt"/>
              </a:rPr>
              <a:t> simples. </a:t>
            </a:r>
          </a:p>
        </p:txBody>
      </p:sp>
    </p:spTree>
    <p:extLst>
      <p:ext uri="{BB962C8B-B14F-4D97-AF65-F5344CB8AC3E}">
        <p14:creationId xmlns:p14="http://schemas.microsoft.com/office/powerpoint/2010/main" val="200084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334339" y="1018327"/>
            <a:ext cx="7126093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Pressupostos</a:t>
            </a:r>
            <a:endParaRPr lang="en-US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pt-BR" altLang="pt-BR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altLang="pt-BR" sz="44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F25F4D29-C32B-4E7E-9980-1FD1BA642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730" y="2852738"/>
            <a:ext cx="7384519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SzPct val="25000"/>
            </a:pPr>
            <a:r>
              <a:rPr lang="en-US" altLang="pt-BR" sz="2800" dirty="0">
                <a:latin typeface="+mn-lt"/>
              </a:rPr>
              <a:t>3. O </a:t>
            </a:r>
            <a:r>
              <a:rPr lang="en-US" altLang="pt-BR" sz="2800" dirty="0" err="1">
                <a:latin typeface="+mn-lt"/>
              </a:rPr>
              <a:t>número</a:t>
            </a:r>
            <a:r>
              <a:rPr lang="en-US" altLang="pt-BR" sz="2800" dirty="0">
                <a:latin typeface="+mn-lt"/>
              </a:rPr>
              <a:t> de pares </a:t>
            </a:r>
            <a:r>
              <a:rPr lang="en-US" altLang="pt-BR" sz="2800" dirty="0" err="1">
                <a:latin typeface="+mn-lt"/>
              </a:rPr>
              <a:t>combinados</a:t>
            </a:r>
            <a:r>
              <a:rPr lang="en-US" altLang="pt-BR" sz="2800" dirty="0">
                <a:latin typeface="+mn-lt"/>
              </a:rPr>
              <a:t> é </a:t>
            </a:r>
            <a:r>
              <a:rPr lang="en-US" altLang="pt-BR" sz="2800" dirty="0" err="1">
                <a:latin typeface="+mn-lt"/>
              </a:rPr>
              <a:t>grande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ou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os</a:t>
            </a:r>
            <a:r>
              <a:rPr lang="en-US" altLang="pt-BR" sz="2800" dirty="0">
                <a:latin typeface="+mn-lt"/>
              </a:rPr>
              <a:t> pares </a:t>
            </a:r>
            <a:r>
              <a:rPr lang="en-US" altLang="pt-BR" sz="2800" dirty="0" err="1">
                <a:latin typeface="+mn-lt"/>
              </a:rPr>
              <a:t>têm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diferenças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que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são</a:t>
            </a:r>
            <a:r>
              <a:rPr lang="en-US" altLang="pt-BR" sz="2800" dirty="0">
                <a:latin typeface="+mn-lt"/>
              </a:rPr>
              <a:t> de </a:t>
            </a:r>
            <a:r>
              <a:rPr lang="en-US" altLang="pt-BR" sz="2800" dirty="0" err="1">
                <a:latin typeface="+mn-lt"/>
              </a:rPr>
              <a:t>uma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população</a:t>
            </a:r>
            <a:r>
              <a:rPr lang="en-US" altLang="pt-BR" sz="2800" dirty="0">
                <a:latin typeface="+mn-lt"/>
              </a:rPr>
              <a:t> com </a:t>
            </a:r>
            <a:r>
              <a:rPr lang="en-US" altLang="pt-BR" sz="2800" dirty="0" err="1">
                <a:latin typeface="+mn-lt"/>
              </a:rPr>
              <a:t>distribuições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aproximadamente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normais</a:t>
            </a:r>
            <a:r>
              <a:rPr lang="en-US" altLang="pt-BR" sz="28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51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0CE5-6CE4-4934-A914-741933A44CBC}" type="slidenum">
              <a:rPr lang="pt-BR"/>
              <a:pPr/>
              <a:t>2</a:t>
            </a:fld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 rot="16200000">
            <a:off x="7260382" y="-133176"/>
            <a:ext cx="3233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Estatística I - UNIR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6BEC3497-1D97-4AD1-95E1-1D31DCDB4A01}"/>
              </a:ext>
            </a:extLst>
          </p:cNvPr>
          <p:cNvSpPr/>
          <p:nvPr/>
        </p:nvSpPr>
        <p:spPr>
          <a:xfrm rot="16200000">
            <a:off x="3147507" y="4945816"/>
            <a:ext cx="26898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Fonte: canalgravidez.com.br</a:t>
            </a:r>
          </a:p>
        </p:txBody>
      </p:sp>
      <p:sp>
        <p:nvSpPr>
          <p:cNvPr id="4" name="AutoShape 2" descr="Resultado de imagem para bebÃªs choro">
            <a:extLst>
              <a:ext uri="{FF2B5EF4-FFF2-40B4-BE49-F238E27FC236}">
                <a16:creationId xmlns:a16="http://schemas.microsoft.com/office/drawing/2014/main" id="{7469BC08-43C2-4092-8B6C-CF42E9ABCA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Resultado de imagem para bebÃªs choro">
            <a:extLst>
              <a:ext uri="{FF2B5EF4-FFF2-40B4-BE49-F238E27FC236}">
                <a16:creationId xmlns:a16="http://schemas.microsoft.com/office/drawing/2014/main" id="{417FB422-68BB-4C46-9635-20065DCE2A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Resultado de imagem para bebÃªs choro">
            <a:extLst>
              <a:ext uri="{FF2B5EF4-FFF2-40B4-BE49-F238E27FC236}">
                <a16:creationId xmlns:a16="http://schemas.microsoft.com/office/drawing/2014/main" id="{265C3204-A3E7-4C8B-B0F4-9108EFBB3A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486DB69-278A-453F-872E-97223293761B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3938CF95-910F-460A-9DCD-09CA587A4F8E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CD9186E8-5D9C-4279-A176-365D58F5A842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reeform 69">
            <a:extLst>
              <a:ext uri="{FF2B5EF4-FFF2-40B4-BE49-F238E27FC236}">
                <a16:creationId xmlns:a16="http://schemas.microsoft.com/office/drawing/2014/main" id="{AB186A0C-5A90-4DCF-9CA2-184DBF77E61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4580FCA-EB45-48E3-88C1-F24B3FEB41EC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EFF6E7AF-F611-4D8F-91CB-D608F1848D5D}"/>
              </a:ext>
            </a:extLst>
          </p:cNvPr>
          <p:cNvSpPr/>
          <p:nvPr/>
        </p:nvSpPr>
        <p:spPr>
          <a:xfrm>
            <a:off x="1445706" y="1925759"/>
            <a:ext cx="7401058" cy="3015409"/>
          </a:xfrm>
          <a:prstGeom prst="rect">
            <a:avLst/>
          </a:prstGeom>
          <a:solidFill>
            <a:srgbClr val="11441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Teste </a:t>
            </a:r>
            <a:r>
              <a:rPr lang="pt-BR" altLang="pt-BR" sz="54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pt-BR" altLang="pt-BR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para duas Amostras Independentes e Variâncias Diferentes </a:t>
            </a:r>
            <a:endParaRPr lang="en-US" altLang="pt-BR" sz="5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BCA334E-7B92-479C-AFB8-8277622A6DB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</p:spTree>
    <p:extLst>
      <p:ext uri="{BB962C8B-B14F-4D97-AF65-F5344CB8AC3E}">
        <p14:creationId xmlns:p14="http://schemas.microsoft.com/office/powerpoint/2010/main" val="200433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334339" y="1018327"/>
            <a:ext cx="7126093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Construindo</a:t>
            </a:r>
            <a:r>
              <a:rPr lang="en-US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um </a:t>
            </a:r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Problema</a:t>
            </a:r>
            <a:endParaRPr lang="en-US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pt-BR" altLang="pt-BR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altLang="pt-BR" sz="44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5F478B79-26E3-4016-933C-90D9CEF80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706" y="1984099"/>
            <a:ext cx="7775774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SzPct val="25000"/>
            </a:pPr>
            <a:r>
              <a:rPr lang="pt-BR" altLang="pt-BR" sz="2800" dirty="0">
                <a:latin typeface="+mn-lt"/>
              </a:rPr>
              <a:t>Muitas vezes queremos verificar se dados coletados antes de determinado procedimento difere significativamente de dados coletados após.</a:t>
            </a:r>
          </a:p>
          <a:p>
            <a:pPr algn="l" eaLnBrk="1" hangingPunct="1">
              <a:lnSpc>
                <a:spcPct val="150000"/>
              </a:lnSpc>
              <a:buSzPct val="25000"/>
            </a:pPr>
            <a:endParaRPr lang="pt-BR" altLang="pt-BR" sz="2800" dirty="0">
              <a:latin typeface="+mn-lt"/>
            </a:endParaRPr>
          </a:p>
          <a:p>
            <a:pPr algn="l" eaLnBrk="1" hangingPunct="1">
              <a:lnSpc>
                <a:spcPct val="150000"/>
              </a:lnSpc>
              <a:buSzPct val="25000"/>
            </a:pPr>
            <a:r>
              <a:rPr lang="pt-BR" altLang="pt-BR" sz="2800" dirty="0">
                <a:latin typeface="+mn-lt"/>
              </a:rPr>
              <a:t>Procedimento que torna cada indivíduo controle de si mesmo.</a:t>
            </a:r>
            <a:br>
              <a:rPr lang="pt-BR" altLang="pt-BR" sz="2800" dirty="0">
                <a:latin typeface="+mn-lt"/>
              </a:rPr>
            </a:br>
            <a:endParaRPr lang="en-US" alt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263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334339" y="1018327"/>
            <a:ext cx="7126093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Construindo</a:t>
            </a:r>
            <a:r>
              <a:rPr lang="en-US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um </a:t>
            </a:r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Problema</a:t>
            </a:r>
            <a:endParaRPr lang="en-US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pt-BR" altLang="pt-BR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altLang="pt-BR" sz="44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E3DAE33-F1D5-460D-9DF1-81441792B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767" y="1365525"/>
            <a:ext cx="7775774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SzPct val="25000"/>
            </a:pPr>
            <a:r>
              <a:rPr lang="pt-BR" altLang="pt-BR" sz="2800" dirty="0">
                <a:latin typeface="+mn-lt"/>
              </a:rPr>
              <a:t>Ou pesquisas de longo prazo para acompanhar a variação de uma determinada variável.</a:t>
            </a:r>
            <a:br>
              <a:rPr lang="pt-BR" altLang="pt-BR" sz="2800" dirty="0">
                <a:latin typeface="+mn-lt"/>
              </a:rPr>
            </a:br>
            <a:endParaRPr lang="en-US" alt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509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334339" y="1018327"/>
            <a:ext cx="7126093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Construindo</a:t>
            </a:r>
            <a:r>
              <a:rPr lang="en-US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um </a:t>
            </a:r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Problema</a:t>
            </a:r>
            <a:endParaRPr lang="en-US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pt-BR" altLang="pt-BR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altLang="pt-BR" sz="44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00E4DF5-E194-461B-A0ED-B6CEDC7BA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193" y="1499881"/>
            <a:ext cx="768191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SzPct val="25000"/>
            </a:pPr>
            <a:r>
              <a:rPr lang="pt-BR" altLang="pt-BR" sz="2800" dirty="0">
                <a:latin typeface="+mn-lt"/>
              </a:rPr>
              <a:t>Analisaremos dados do diâmetro à altura do peito de 10 indivíduos arbóreos da categoria classificada como pequena (10-20 cm).</a:t>
            </a:r>
            <a:endParaRPr lang="en-US" altLang="pt-BR" sz="2800" dirty="0">
              <a:latin typeface="+mn-lt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7271BD2B-FD75-467C-982D-00F48BFCF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557" y="3570151"/>
            <a:ext cx="768191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SzPct val="25000"/>
            </a:pPr>
            <a:r>
              <a:rPr lang="pt-BR" altLang="pt-BR" sz="2800" dirty="0">
                <a:latin typeface="+mn-lt"/>
              </a:rPr>
              <a:t>Dados mensurados nas estações chuvosas de 2016 e 2018, na Reserva Biológica do Jaru.</a:t>
            </a:r>
            <a:endParaRPr lang="en-US" alt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432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334339" y="1018327"/>
            <a:ext cx="7126093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Construindo</a:t>
            </a:r>
            <a:r>
              <a:rPr lang="en-US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um </a:t>
            </a:r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Problema</a:t>
            </a:r>
            <a:endParaRPr lang="en-US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pt-BR" altLang="pt-BR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altLang="pt-BR" sz="44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565F10EC-42DB-40D8-B324-FAEC1252A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67" y="1725405"/>
            <a:ext cx="7706728" cy="106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SzPct val="25000"/>
            </a:pPr>
            <a:r>
              <a:rPr lang="en-US" altLang="pt-BR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Projetos</a:t>
            </a:r>
            <a:r>
              <a:rPr lang="en-US" altLang="pt-BR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de </a:t>
            </a:r>
            <a:r>
              <a:rPr lang="en-US" altLang="pt-BR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pesquisas</a:t>
            </a:r>
            <a:r>
              <a:rPr lang="en-US" altLang="pt-BR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– FAPERO e </a:t>
            </a:r>
            <a:r>
              <a:rPr lang="en-US" altLang="pt-BR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CNPq</a:t>
            </a:r>
            <a:r>
              <a:rPr lang="en-US" altLang="pt-BR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B3246D7E-71A5-4EAC-87B1-DCB38E14C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706" y="3042937"/>
            <a:ext cx="7706728" cy="91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45C28"/>
                </a:solidFill>
                <a:latin typeface="+mn-lt"/>
              </a:rPr>
              <a:t>Medidas Biométricas e Fluxos de Carbono em uma Floresta Primária na Amazônia Ocidental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C34A5249-FED0-453B-91C1-07D4659C4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706" y="4747615"/>
            <a:ext cx="7706728" cy="91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045C28"/>
                </a:solidFill>
                <a:latin typeface="+mn-lt"/>
              </a:rPr>
              <a:t>Fluxos de Carbono do Ecossistema em Florestas Tropicais Úmidas e Sazonalmente Secas da Amazônia </a:t>
            </a:r>
          </a:p>
        </p:txBody>
      </p:sp>
    </p:spTree>
    <p:extLst>
      <p:ext uri="{BB962C8B-B14F-4D97-AF65-F5344CB8AC3E}">
        <p14:creationId xmlns:p14="http://schemas.microsoft.com/office/powerpoint/2010/main" val="375643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835696" y="-18848"/>
            <a:ext cx="675542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4400" b="1" dirty="0">
                <a:solidFill>
                  <a:schemeClr val="tx1"/>
                </a:solidFill>
              </a:rPr>
              <a:t>Situação-problema 19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3744552C-9955-4316-A721-B1D4972D9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895073"/>
            <a:ext cx="3384376" cy="6771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buSzPct val="25000"/>
            </a:pPr>
            <a:r>
              <a:rPr lang="pt-BR" altLang="pt-BR" sz="2800" dirty="0">
                <a:solidFill>
                  <a:schemeClr val="bg1"/>
                </a:solidFill>
                <a:latin typeface="+mn-lt"/>
              </a:rPr>
              <a:t> São dados pareados? </a:t>
            </a:r>
            <a:endParaRPr lang="en-US" altLang="pt-BR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C1A6725F-F570-433E-BDF7-91F605BB2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811133"/>
              </p:ext>
            </p:extLst>
          </p:nvPr>
        </p:nvGraphicFramePr>
        <p:xfrm>
          <a:off x="1583668" y="2642586"/>
          <a:ext cx="5976664" cy="3757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116672496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7695444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093856292"/>
                    </a:ext>
                  </a:extLst>
                </a:gridCol>
              </a:tblGrid>
              <a:tr h="2938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Gênero e espécie</a:t>
                      </a:r>
                    </a:p>
                  </a:txBody>
                  <a:tcPr marL="6350" marR="6350" marT="6350" marB="0" anchor="b">
                    <a:solidFill>
                      <a:srgbClr val="B7C5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+mn-lt"/>
                        </a:rPr>
                        <a:t>2016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B7C5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+mn-lt"/>
                        </a:rPr>
                        <a:t>2018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B7C5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18978"/>
                  </a:ext>
                </a:extLst>
              </a:tr>
              <a:tr h="293877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i="1" u="none" strike="noStrike" dirty="0" err="1">
                          <a:effectLst/>
                          <a:latin typeface="+mn-lt"/>
                        </a:rPr>
                        <a:t>Anomalocalix</a:t>
                      </a:r>
                      <a:r>
                        <a:rPr lang="pt-BR" sz="2200" i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sz="2200" i="1" u="none" strike="noStrike" dirty="0" err="1">
                          <a:effectLst/>
                          <a:latin typeface="+mn-lt"/>
                        </a:rPr>
                        <a:t>uleanus</a:t>
                      </a:r>
                      <a:r>
                        <a:rPr lang="pt-BR" sz="2200" i="1" u="none" strike="noStrike" dirty="0">
                          <a:effectLst/>
                          <a:latin typeface="+mn-lt"/>
                        </a:rPr>
                        <a:t> </a:t>
                      </a:r>
                      <a:endParaRPr lang="pt-BR" sz="2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F9FD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200" u="none" strike="noStrike" dirty="0">
                          <a:effectLst/>
                          <a:latin typeface="+mn-lt"/>
                        </a:rPr>
                        <a:t>          15,3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F9FD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effectLst/>
                          <a:latin typeface="+mn-lt"/>
                        </a:rPr>
                        <a:t>         17,2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F9FD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017146"/>
                  </a:ext>
                </a:extLst>
              </a:tr>
              <a:tr h="293877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i="1" u="none" strike="noStrike" dirty="0" err="1">
                          <a:effectLst/>
                          <a:latin typeface="+mn-lt"/>
                        </a:rPr>
                        <a:t>Copaifera</a:t>
                      </a:r>
                      <a:r>
                        <a:rPr lang="pt-BR" sz="2200" i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sz="2200" i="1" u="none" strike="noStrike" dirty="0" err="1">
                          <a:effectLst/>
                          <a:latin typeface="+mn-lt"/>
                        </a:rPr>
                        <a:t>multijuga</a:t>
                      </a:r>
                      <a:endParaRPr lang="pt-BR" sz="2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200" u="none" strike="noStrike" dirty="0">
                          <a:effectLst/>
                          <a:latin typeface="+mn-lt"/>
                        </a:rPr>
                        <a:t>          10,4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effectLst/>
                          <a:latin typeface="+mn-lt"/>
                        </a:rPr>
                        <a:t>         12,3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675640"/>
                  </a:ext>
                </a:extLst>
              </a:tr>
              <a:tr h="293877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i="1" u="none" strike="noStrike" dirty="0">
                          <a:effectLst/>
                          <a:latin typeface="+mn-lt"/>
                        </a:rPr>
                        <a:t>Euterpe </a:t>
                      </a:r>
                      <a:r>
                        <a:rPr lang="pt-BR" sz="2200" i="1" u="none" strike="noStrike" dirty="0" err="1">
                          <a:effectLst/>
                          <a:latin typeface="+mn-lt"/>
                        </a:rPr>
                        <a:t>precatoria</a:t>
                      </a:r>
                      <a:r>
                        <a:rPr lang="pt-BR" sz="2200" i="1" u="none" strike="noStrike" dirty="0">
                          <a:effectLst/>
                          <a:latin typeface="+mn-lt"/>
                        </a:rPr>
                        <a:t> </a:t>
                      </a:r>
                      <a:endParaRPr lang="pt-BR" sz="2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F9FD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200" u="none" strike="noStrike" dirty="0">
                          <a:effectLst/>
                          <a:latin typeface="+mn-lt"/>
                        </a:rPr>
                        <a:t>          10,9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F9FD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effectLst/>
                          <a:latin typeface="+mn-lt"/>
                        </a:rPr>
                        <a:t>         11,9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F9FD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16146"/>
                  </a:ext>
                </a:extLst>
              </a:tr>
              <a:tr h="293877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i="1" u="none" strike="noStrike">
                          <a:effectLst/>
                          <a:latin typeface="+mn-lt"/>
                        </a:rPr>
                        <a:t>Euterpe precatoria </a:t>
                      </a:r>
                      <a:endParaRPr lang="pt-BR" sz="2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200" u="none" strike="noStrike" dirty="0">
                          <a:effectLst/>
                          <a:latin typeface="+mn-lt"/>
                        </a:rPr>
                        <a:t>          18,0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effectLst/>
                          <a:latin typeface="+mn-lt"/>
                        </a:rPr>
                        <a:t>         19,1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5010"/>
                  </a:ext>
                </a:extLst>
              </a:tr>
              <a:tr h="293877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i="1" u="none" strike="noStrike">
                          <a:effectLst/>
                          <a:latin typeface="+mn-lt"/>
                        </a:rPr>
                        <a:t>Heisteria acuminata </a:t>
                      </a:r>
                      <a:endParaRPr lang="pt-BR" sz="22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F9FD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200" u="none" strike="noStrike" dirty="0">
                          <a:effectLst/>
                          <a:latin typeface="+mn-lt"/>
                        </a:rPr>
                        <a:t>          15,0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F9FD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effectLst/>
                          <a:latin typeface="+mn-lt"/>
                        </a:rPr>
                        <a:t>         16,1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F9FD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573712"/>
                  </a:ext>
                </a:extLst>
              </a:tr>
              <a:tr h="293877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i="1" u="none" strike="noStrike" dirty="0" err="1">
                          <a:effectLst/>
                          <a:latin typeface="+mn-lt"/>
                        </a:rPr>
                        <a:t>Margaritaria</a:t>
                      </a:r>
                      <a:r>
                        <a:rPr lang="pt-BR" sz="2200" i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sz="2200" i="1" u="none" strike="noStrike" dirty="0" err="1">
                          <a:effectLst/>
                          <a:latin typeface="+mn-lt"/>
                        </a:rPr>
                        <a:t>nobilis</a:t>
                      </a:r>
                      <a:r>
                        <a:rPr lang="pt-BR" sz="2200" i="1" u="none" strike="noStrike" dirty="0">
                          <a:effectLst/>
                          <a:latin typeface="+mn-lt"/>
                        </a:rPr>
                        <a:t> </a:t>
                      </a:r>
                      <a:endParaRPr lang="pt-BR" sz="2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200" u="none" strike="noStrike" dirty="0">
                          <a:effectLst/>
                          <a:latin typeface="+mn-lt"/>
                        </a:rPr>
                        <a:t>          14,3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effectLst/>
                          <a:latin typeface="+mn-lt"/>
                        </a:rPr>
                        <a:t>         17,5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879949"/>
                  </a:ext>
                </a:extLst>
              </a:tr>
              <a:tr h="293877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i="1" u="none" strike="noStrike" dirty="0" err="1">
                          <a:effectLst/>
                          <a:latin typeface="+mn-lt"/>
                        </a:rPr>
                        <a:t>Naucleopsis</a:t>
                      </a:r>
                      <a:r>
                        <a:rPr lang="pt-BR" sz="2200" i="1" u="none" strike="noStrike" dirty="0">
                          <a:effectLst/>
                          <a:latin typeface="+mn-lt"/>
                        </a:rPr>
                        <a:t> cf. </a:t>
                      </a:r>
                      <a:r>
                        <a:rPr lang="pt-BR" sz="2200" i="1" u="none" strike="noStrike" dirty="0" err="1">
                          <a:effectLst/>
                          <a:latin typeface="+mn-lt"/>
                        </a:rPr>
                        <a:t>ulei</a:t>
                      </a:r>
                      <a:endParaRPr lang="pt-BR" sz="2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F9FD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200" u="none" strike="noStrike" dirty="0">
                          <a:effectLst/>
                          <a:latin typeface="+mn-lt"/>
                        </a:rPr>
                        <a:t>          18,8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F9FD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effectLst/>
                          <a:latin typeface="+mn-lt"/>
                        </a:rPr>
                        <a:t>         20,0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F9FD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07176"/>
                  </a:ext>
                </a:extLst>
              </a:tr>
              <a:tr h="293877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i="1" u="none" strike="noStrike" dirty="0" err="1">
                          <a:effectLst/>
                          <a:latin typeface="+mn-lt"/>
                        </a:rPr>
                        <a:t>Neea</a:t>
                      </a:r>
                      <a:r>
                        <a:rPr lang="pt-BR" sz="2200" i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sz="2200" i="1" u="none" strike="noStrike" dirty="0" err="1">
                          <a:effectLst/>
                          <a:latin typeface="+mn-lt"/>
                        </a:rPr>
                        <a:t>ovalifolia</a:t>
                      </a:r>
                      <a:endParaRPr lang="pt-BR" sz="2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200" u="none" strike="noStrike" dirty="0">
                          <a:effectLst/>
                          <a:latin typeface="+mn-lt"/>
                        </a:rPr>
                        <a:t>          15,9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effectLst/>
                          <a:latin typeface="+mn-lt"/>
                        </a:rPr>
                        <a:t>         19,8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491102"/>
                  </a:ext>
                </a:extLst>
              </a:tr>
              <a:tr h="293877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i="1" u="none" strike="noStrike" dirty="0" err="1">
                          <a:effectLst/>
                          <a:latin typeface="+mn-lt"/>
                        </a:rPr>
                        <a:t>Tachigali</a:t>
                      </a:r>
                      <a:r>
                        <a:rPr lang="pt-BR" sz="2200" i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sz="2200" i="1" u="none" strike="noStrike" dirty="0" err="1">
                          <a:effectLst/>
                          <a:latin typeface="+mn-lt"/>
                        </a:rPr>
                        <a:t>chrysophyllum</a:t>
                      </a:r>
                      <a:endParaRPr lang="pt-BR" sz="2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F9FD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200" u="none" strike="noStrike" dirty="0">
                          <a:effectLst/>
                          <a:latin typeface="+mn-lt"/>
                        </a:rPr>
                        <a:t>          13,9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F9FD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effectLst/>
                          <a:latin typeface="+mn-lt"/>
                        </a:rPr>
                        <a:t>         15,0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rgbClr val="F9FD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244249"/>
                  </a:ext>
                </a:extLst>
              </a:tr>
              <a:tr h="293877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i="1" u="none" strike="noStrike" dirty="0">
                          <a:effectLst/>
                          <a:latin typeface="+mn-lt"/>
                        </a:rPr>
                        <a:t>Virola </a:t>
                      </a:r>
                      <a:r>
                        <a:rPr lang="pt-BR" sz="2200" i="1" u="none" strike="noStrike" dirty="0" err="1">
                          <a:effectLst/>
                          <a:latin typeface="+mn-lt"/>
                        </a:rPr>
                        <a:t>multinervia</a:t>
                      </a:r>
                      <a:r>
                        <a:rPr lang="pt-BR" sz="2200" i="1" u="none" strike="noStrike" dirty="0">
                          <a:effectLst/>
                          <a:latin typeface="+mn-lt"/>
                        </a:rPr>
                        <a:t> </a:t>
                      </a:r>
                      <a:endParaRPr lang="pt-BR" sz="2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200" u="none" strike="noStrike" dirty="0">
                          <a:effectLst/>
                          <a:latin typeface="+mn-lt"/>
                        </a:rPr>
                        <a:t>          19,3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effectLst/>
                          <a:latin typeface="+mn-lt"/>
                        </a:rPr>
                        <a:t>         20,8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64866"/>
                  </a:ext>
                </a:extLst>
              </a:tr>
            </a:tbl>
          </a:graphicData>
        </a:graphic>
      </p:graphicFrame>
      <p:sp>
        <p:nvSpPr>
          <p:cNvPr id="18" name="Rectangle 5">
            <a:extLst>
              <a:ext uri="{FF2B5EF4-FFF2-40B4-BE49-F238E27FC236}">
                <a16:creationId xmlns:a16="http://schemas.microsoft.com/office/drawing/2014/main" id="{9F65C391-A787-4881-AC47-8786FB938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40768"/>
            <a:ext cx="8283882" cy="143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SzPct val="25000"/>
            </a:pPr>
            <a:r>
              <a:rPr lang="en-US" altLang="pt-BR" sz="2400" b="1" dirty="0" err="1">
                <a:latin typeface="+mn-lt"/>
              </a:rPr>
              <a:t>Tabela</a:t>
            </a:r>
            <a:r>
              <a:rPr lang="en-US" altLang="pt-BR" sz="2400" b="1" dirty="0">
                <a:latin typeface="+mn-lt"/>
              </a:rPr>
              <a:t> 1</a:t>
            </a:r>
            <a:r>
              <a:rPr lang="en-US" altLang="pt-BR" sz="2400" dirty="0">
                <a:latin typeface="+mn-lt"/>
              </a:rPr>
              <a:t> - </a:t>
            </a:r>
            <a:r>
              <a:rPr lang="en-US" altLang="pt-BR" sz="2400" dirty="0" err="1">
                <a:latin typeface="+mn-lt"/>
              </a:rPr>
              <a:t>Diâmetro</a:t>
            </a:r>
            <a:r>
              <a:rPr lang="en-US" altLang="pt-BR" sz="2400" dirty="0">
                <a:latin typeface="+mn-lt"/>
              </a:rPr>
              <a:t> à </a:t>
            </a:r>
            <a:r>
              <a:rPr lang="en-US" altLang="pt-BR" sz="2400" dirty="0" err="1">
                <a:latin typeface="+mn-lt"/>
              </a:rPr>
              <a:t>altura</a:t>
            </a:r>
            <a:r>
              <a:rPr lang="en-US" altLang="pt-BR" sz="2400" dirty="0">
                <a:latin typeface="+mn-lt"/>
              </a:rPr>
              <a:t> do </a:t>
            </a:r>
            <a:r>
              <a:rPr lang="en-US" altLang="pt-BR" sz="2400" dirty="0" err="1">
                <a:latin typeface="+mn-lt"/>
              </a:rPr>
              <a:t>peito</a:t>
            </a:r>
            <a:r>
              <a:rPr lang="en-US" altLang="pt-BR" sz="2400" dirty="0">
                <a:latin typeface="+mn-lt"/>
              </a:rPr>
              <a:t> (cm) de </a:t>
            </a:r>
            <a:r>
              <a:rPr lang="en-US" altLang="pt-BR" sz="2400" dirty="0" err="1">
                <a:latin typeface="+mn-lt"/>
              </a:rPr>
              <a:t>árvores</a:t>
            </a:r>
            <a:r>
              <a:rPr lang="en-US" altLang="pt-BR" sz="2400" dirty="0">
                <a:latin typeface="+mn-lt"/>
              </a:rPr>
              <a:t> de </a:t>
            </a:r>
            <a:r>
              <a:rPr lang="en-US" altLang="pt-BR" sz="2400" dirty="0" err="1">
                <a:latin typeface="+mn-lt"/>
              </a:rPr>
              <a:t>porte</a:t>
            </a:r>
            <a:r>
              <a:rPr lang="en-US" altLang="pt-BR" sz="2400" dirty="0">
                <a:latin typeface="+mn-lt"/>
              </a:rPr>
              <a:t> </a:t>
            </a:r>
            <a:r>
              <a:rPr lang="en-US" altLang="pt-BR" sz="2400" dirty="0" err="1">
                <a:latin typeface="+mn-lt"/>
              </a:rPr>
              <a:t>pequeno</a:t>
            </a:r>
            <a:r>
              <a:rPr lang="en-US" altLang="pt-BR" sz="2400" dirty="0">
                <a:latin typeface="+mn-lt"/>
              </a:rPr>
              <a:t> </a:t>
            </a:r>
            <a:r>
              <a:rPr lang="en-US" altLang="pt-BR" sz="2400" dirty="0" err="1">
                <a:latin typeface="+mn-lt"/>
              </a:rPr>
              <a:t>localizadas</a:t>
            </a:r>
            <a:r>
              <a:rPr lang="en-US" altLang="pt-BR" sz="2400" dirty="0">
                <a:latin typeface="+mn-lt"/>
              </a:rPr>
              <a:t> </a:t>
            </a:r>
            <a:r>
              <a:rPr lang="en-US" altLang="pt-BR" sz="2400" dirty="0" err="1">
                <a:latin typeface="+mn-lt"/>
              </a:rPr>
              <a:t>na</a:t>
            </a:r>
            <a:r>
              <a:rPr lang="en-US" altLang="pt-BR" sz="2400" dirty="0">
                <a:latin typeface="+mn-lt"/>
              </a:rPr>
              <a:t> </a:t>
            </a:r>
            <a:r>
              <a:rPr lang="en-US" altLang="pt-BR" sz="2400" dirty="0" err="1">
                <a:latin typeface="+mn-lt"/>
              </a:rPr>
              <a:t>Reserva</a:t>
            </a:r>
            <a:r>
              <a:rPr lang="en-US" altLang="pt-BR" sz="2400" dirty="0">
                <a:latin typeface="+mn-lt"/>
              </a:rPr>
              <a:t> </a:t>
            </a:r>
            <a:r>
              <a:rPr lang="en-US" altLang="pt-BR" sz="2400" dirty="0" err="1">
                <a:latin typeface="+mn-lt"/>
              </a:rPr>
              <a:t>Biológica</a:t>
            </a:r>
            <a:r>
              <a:rPr lang="en-US" altLang="pt-BR" sz="2400" dirty="0">
                <a:latin typeface="+mn-lt"/>
              </a:rPr>
              <a:t> do </a:t>
            </a:r>
            <a:r>
              <a:rPr lang="en-US" altLang="pt-BR" sz="2400" dirty="0" err="1">
                <a:latin typeface="+mn-lt"/>
              </a:rPr>
              <a:t>Jaru</a:t>
            </a:r>
            <a:r>
              <a:rPr lang="en-US" altLang="pt-BR" sz="2400" dirty="0">
                <a:latin typeface="+mn-lt"/>
              </a:rPr>
              <a:t>, Rondônia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E1D9116-6F0D-4905-84EC-8965D7E31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6411416"/>
            <a:ext cx="861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sz="1600" b="0" dirty="0">
                <a:latin typeface="+mn-lt"/>
                <a:cs typeface="Times New Roman" pitchFamily="18" charset="0"/>
              </a:rPr>
              <a:t> Fonte: </a:t>
            </a:r>
            <a:r>
              <a:rPr lang="pt-BR" sz="1600" b="0" dirty="0">
                <a:latin typeface="+mn-lt"/>
              </a:rPr>
              <a:t>Programa de Grande Escala da Biosfera-Atmosfera na Amazônia – LBA. </a:t>
            </a:r>
            <a:endParaRPr lang="en-US" altLang="pt-BR" sz="1600" b="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705012" y="450143"/>
            <a:ext cx="675542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4800" b="1" dirty="0">
                <a:solidFill>
                  <a:schemeClr val="tx1"/>
                </a:solidFill>
              </a:rPr>
              <a:t>Situação-problema 19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C41B2E71-1948-4412-AD8F-4013C0F67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14" y="1419429"/>
            <a:ext cx="7775774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ts val="4800"/>
              </a:lnSpc>
              <a:buSzPct val="25000"/>
            </a:pPr>
            <a:r>
              <a:rPr lang="en-US" altLang="pt-BR" sz="2800" dirty="0" err="1">
                <a:latin typeface="+mn-lt"/>
              </a:rPr>
              <a:t>Os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diâmetros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parecem</a:t>
            </a:r>
            <a:r>
              <a:rPr lang="en-US" altLang="pt-BR" sz="2800" dirty="0">
                <a:latin typeface="+mn-lt"/>
              </a:rPr>
              <a:t> ser </a:t>
            </a:r>
            <a:r>
              <a:rPr lang="en-US" altLang="pt-BR" sz="2800" dirty="0" err="1">
                <a:latin typeface="+mn-lt"/>
              </a:rPr>
              <a:t>diferentes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nos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anos</a:t>
            </a:r>
            <a:r>
              <a:rPr lang="en-US" altLang="pt-BR" sz="2800" dirty="0">
                <a:latin typeface="+mn-lt"/>
              </a:rPr>
              <a:t> de 2016 e 2018. </a:t>
            </a:r>
            <a:r>
              <a:rPr lang="en-US" altLang="pt-BR" sz="2800" dirty="0" err="1">
                <a:latin typeface="+mn-lt"/>
              </a:rPr>
              <a:t>Há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evidência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suficiente</a:t>
            </a:r>
            <a:r>
              <a:rPr lang="en-US" altLang="pt-BR" sz="2800" dirty="0">
                <a:latin typeface="+mn-lt"/>
              </a:rPr>
              <a:t> para </a:t>
            </a:r>
            <a:r>
              <a:rPr lang="en-US" altLang="pt-BR" sz="2800" dirty="0" err="1">
                <a:latin typeface="+mn-lt"/>
              </a:rPr>
              <a:t>concluir</a:t>
            </a:r>
            <a:r>
              <a:rPr lang="en-US" altLang="pt-BR" sz="2800" dirty="0">
                <a:latin typeface="+mn-lt"/>
              </a:rPr>
              <a:t> que a </a:t>
            </a:r>
            <a:r>
              <a:rPr lang="en-US" altLang="pt-BR" sz="2800" dirty="0" err="1">
                <a:latin typeface="+mn-lt"/>
              </a:rPr>
              <a:t>diferença</a:t>
            </a:r>
            <a:r>
              <a:rPr lang="en-US" altLang="pt-BR" sz="2800" dirty="0">
                <a:latin typeface="+mn-lt"/>
              </a:rPr>
              <a:t> é </a:t>
            </a:r>
            <a:r>
              <a:rPr lang="en-US" altLang="pt-BR" sz="2800" dirty="0" err="1">
                <a:latin typeface="+mn-lt"/>
              </a:rPr>
              <a:t>significativa</a:t>
            </a:r>
            <a:r>
              <a:rPr lang="en-US" altLang="pt-BR" sz="2800" dirty="0">
                <a:latin typeface="+mn-lt"/>
              </a:rPr>
              <a:t>? Use um </a:t>
            </a:r>
            <a:r>
              <a:rPr lang="en-US" altLang="pt-BR" sz="2800" dirty="0" err="1">
                <a:latin typeface="+mn-lt"/>
              </a:rPr>
              <a:t>nível</a:t>
            </a:r>
            <a:r>
              <a:rPr lang="en-US" altLang="pt-BR" sz="2800" dirty="0">
                <a:latin typeface="+mn-lt"/>
              </a:rPr>
              <a:t> de </a:t>
            </a:r>
            <a:r>
              <a:rPr lang="en-US" altLang="pt-BR" sz="2800" dirty="0" err="1">
                <a:latin typeface="+mn-lt"/>
              </a:rPr>
              <a:t>significância</a:t>
            </a:r>
            <a:r>
              <a:rPr lang="en-US" altLang="pt-BR" sz="2800" dirty="0">
                <a:latin typeface="+mn-lt"/>
              </a:rPr>
              <a:t> de 0,05 para </a:t>
            </a:r>
            <a:r>
              <a:rPr lang="en-US" altLang="pt-BR" sz="2800" dirty="0" err="1">
                <a:latin typeface="+mn-lt"/>
              </a:rPr>
              <a:t>realizar</a:t>
            </a:r>
            <a:r>
              <a:rPr lang="en-US" altLang="pt-BR" sz="2800" dirty="0">
                <a:latin typeface="+mn-lt"/>
              </a:rPr>
              <a:t> o teste de </a:t>
            </a:r>
            <a:r>
              <a:rPr lang="en-US" altLang="pt-BR" sz="2800" dirty="0" err="1">
                <a:latin typeface="+mn-lt"/>
              </a:rPr>
              <a:t>hipótese</a:t>
            </a:r>
            <a:r>
              <a:rPr lang="en-US" altLang="pt-BR" sz="28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884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835696" y="813086"/>
            <a:ext cx="675542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Passos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para o teste </a:t>
            </a:r>
            <a:r>
              <a:rPr lang="en-US" sz="4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pareado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F341137-F481-4C58-A242-9205F3B91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720" y="2852366"/>
            <a:ext cx="756084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SzPct val="25000"/>
            </a:pPr>
            <a:r>
              <a:rPr lang="en-US" altLang="pt-BR" sz="2800" dirty="0" err="1">
                <a:latin typeface="+mn-lt"/>
              </a:rPr>
              <a:t>Calcule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todos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os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pressupostos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ou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faça</a:t>
            </a:r>
            <a:r>
              <a:rPr lang="en-US" altLang="pt-BR" sz="2800" dirty="0">
                <a:latin typeface="+mn-lt"/>
              </a:rPr>
              <a:t> as </a:t>
            </a:r>
            <a:r>
              <a:rPr lang="en-US" altLang="pt-BR" sz="2800" dirty="0" err="1">
                <a:latin typeface="+mn-lt"/>
              </a:rPr>
              <a:t>devidas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considerações</a:t>
            </a:r>
            <a:r>
              <a:rPr lang="en-US" altLang="pt-BR" sz="2800" dirty="0">
                <a:latin typeface="+mn-lt"/>
              </a:rPr>
              <a:t>.</a:t>
            </a:r>
            <a:endParaRPr lang="en-US" altLang="pt-BR" sz="2800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635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22CE29E8-0B56-458E-9FB9-CB1BE803D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746" y="1916856"/>
            <a:ext cx="151107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3600" dirty="0">
                <a:latin typeface="+mn-lt"/>
              </a:rPr>
              <a:t>1.  H</a:t>
            </a:r>
            <a:r>
              <a:rPr lang="en-US" altLang="pt-BR" sz="3600" baseline="-25000" dirty="0">
                <a:latin typeface="+mn-lt"/>
              </a:rPr>
              <a:t>0</a:t>
            </a:r>
            <a:r>
              <a:rPr lang="en-US" altLang="pt-BR" sz="3600" dirty="0">
                <a:latin typeface="+mn-lt"/>
              </a:rPr>
              <a:t> :</a:t>
            </a:r>
            <a:endParaRPr lang="en-US" altLang="pt-BR" sz="3600" baseline="30000" dirty="0">
              <a:latin typeface="+mn-lt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7AF991C-E30E-439E-B3FC-9E1982F3E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802" y="3068960"/>
            <a:ext cx="83518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3600" dirty="0">
                <a:latin typeface="+mn-lt"/>
              </a:rPr>
              <a:t>H</a:t>
            </a:r>
            <a:r>
              <a:rPr lang="en-US" altLang="pt-BR" sz="3600" baseline="-25000" dirty="0">
                <a:latin typeface="+mn-lt"/>
              </a:rPr>
              <a:t>1</a:t>
            </a:r>
            <a:r>
              <a:rPr lang="en-US" altLang="pt-BR" sz="3600" dirty="0">
                <a:latin typeface="+mn-lt"/>
              </a:rPr>
              <a:t> :</a:t>
            </a:r>
            <a:endParaRPr lang="en-US" altLang="pt-BR" sz="3600" baseline="30000" dirty="0">
              <a:latin typeface="+mn-lt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217C3278-24DF-442E-98BB-62A827FE9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939" y="1916856"/>
            <a:ext cx="20161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3600" dirty="0">
                <a:latin typeface="+mn-lt"/>
              </a:rPr>
              <a:t>µ</a:t>
            </a:r>
            <a:r>
              <a:rPr lang="en-US" altLang="pt-BR" sz="3600" baseline="-25000" dirty="0">
                <a:latin typeface="+mn-lt"/>
              </a:rPr>
              <a:t>d</a:t>
            </a:r>
            <a:r>
              <a:rPr lang="en-US" altLang="pt-BR" sz="3600" dirty="0">
                <a:latin typeface="+mn-lt"/>
              </a:rPr>
              <a:t> = 0</a:t>
            </a:r>
            <a:endParaRPr lang="en-US" altLang="pt-BR" sz="3600" baseline="-25000" dirty="0">
              <a:latin typeface="+mn-lt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5EDD534-5A61-4AC7-BC09-3484CD5C2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302" y="3068960"/>
            <a:ext cx="17287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3600" dirty="0">
                <a:latin typeface="+mn-lt"/>
              </a:rPr>
              <a:t>µ</a:t>
            </a:r>
            <a:r>
              <a:rPr lang="en-US" altLang="pt-BR" sz="3600" baseline="-25000" dirty="0">
                <a:latin typeface="+mn-lt"/>
              </a:rPr>
              <a:t>d</a:t>
            </a:r>
            <a:r>
              <a:rPr lang="en-US" altLang="pt-BR" sz="3600" dirty="0">
                <a:latin typeface="+mn-lt"/>
              </a:rPr>
              <a:t> ≠ 0</a:t>
            </a:r>
            <a:endParaRPr lang="en-US" altLang="pt-BR" sz="3600" baseline="-25000" dirty="0">
              <a:latin typeface="+mn-lt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EAB4EC0-A0D6-496B-AEE0-178EE71DA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044" y="4437112"/>
            <a:ext cx="7343404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buSzPct val="25000"/>
            </a:pPr>
            <a:r>
              <a:rPr lang="pt-BR" altLang="pt-BR" sz="2400" dirty="0">
                <a:latin typeface="+mn-lt"/>
              </a:rPr>
              <a:t>A notação </a:t>
            </a:r>
            <a:r>
              <a:rPr lang="pt-BR" altLang="pt-BR" sz="2400" i="1" dirty="0">
                <a:latin typeface="+mn-lt"/>
              </a:rPr>
              <a:t>d</a:t>
            </a:r>
            <a:r>
              <a:rPr lang="pt-BR" altLang="pt-BR" sz="2400" dirty="0">
                <a:latin typeface="+mn-lt"/>
              </a:rPr>
              <a:t> é um lembrete de que a amostra relacionada fornece dados de diferença. Esse valor de </a:t>
            </a:r>
            <a:r>
              <a:rPr lang="pt-BR" altLang="pt-BR" sz="2400" i="1" dirty="0">
                <a:latin typeface="+mn-lt"/>
              </a:rPr>
              <a:t>d</a:t>
            </a:r>
            <a:r>
              <a:rPr lang="pt-BR" altLang="pt-BR" sz="2400" dirty="0">
                <a:latin typeface="+mn-lt"/>
              </a:rPr>
              <a:t> é chamado de diferença no par.</a:t>
            </a:r>
            <a:endParaRPr lang="en-US" altLang="pt-BR" sz="2400" dirty="0">
              <a:latin typeface="+mn-lt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142E95B-A602-4198-A64E-18404210FC53}"/>
              </a:ext>
            </a:extLst>
          </p:cNvPr>
          <p:cNvSpPr/>
          <p:nvPr/>
        </p:nvSpPr>
        <p:spPr>
          <a:xfrm>
            <a:off x="1835696" y="813086"/>
            <a:ext cx="675542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Passos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para o teste </a:t>
            </a:r>
            <a:r>
              <a:rPr lang="en-US" sz="4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pareado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510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835696" y="813086"/>
            <a:ext cx="675542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Passos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para o teste </a:t>
            </a:r>
            <a:r>
              <a:rPr lang="en-US" sz="4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pareado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A9CF534-A184-4C3C-82DE-150A4374B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611" y="2316095"/>
            <a:ext cx="748883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2800" b="1" dirty="0">
                <a:latin typeface="+mn-lt"/>
              </a:rPr>
              <a:t>4.1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Calcule</a:t>
            </a:r>
            <a:r>
              <a:rPr lang="en-US" altLang="pt-BR" sz="2800" dirty="0">
                <a:latin typeface="+mn-lt"/>
              </a:rPr>
              <a:t> as </a:t>
            </a:r>
            <a:r>
              <a:rPr lang="en-US" altLang="pt-BR" sz="2800" dirty="0" err="1">
                <a:latin typeface="+mn-lt"/>
              </a:rPr>
              <a:t>diferenças</a:t>
            </a:r>
            <a:r>
              <a:rPr lang="en-US" altLang="pt-BR" sz="2800" dirty="0">
                <a:latin typeface="+mn-lt"/>
              </a:rPr>
              <a:t> entre </a:t>
            </a:r>
            <a:r>
              <a:rPr lang="en-US" altLang="pt-BR" sz="2800" dirty="0" err="1">
                <a:latin typeface="+mn-lt"/>
              </a:rPr>
              <a:t>todas</a:t>
            </a:r>
            <a:r>
              <a:rPr lang="en-US" altLang="pt-BR" sz="2800" dirty="0">
                <a:latin typeface="+mn-lt"/>
              </a:rPr>
              <a:t> as </a:t>
            </a:r>
            <a:r>
              <a:rPr lang="en-US" altLang="pt-BR" sz="2800" dirty="0" err="1">
                <a:latin typeface="+mn-lt"/>
              </a:rPr>
              <a:t>observações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pareadas</a:t>
            </a:r>
            <a:endParaRPr lang="en-US" altLang="pt-BR" sz="2800" baseline="30000" dirty="0">
              <a:latin typeface="+mn-lt"/>
            </a:endParaRPr>
          </a:p>
        </p:txBody>
      </p:sp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D4BCBA19-CB60-4EA7-9229-5D5904C3D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210304"/>
              </p:ext>
            </p:extLst>
          </p:nvPr>
        </p:nvGraphicFramePr>
        <p:xfrm>
          <a:off x="3119443" y="4330632"/>
          <a:ext cx="2762939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0" name="Equação" r:id="rId4" imgW="698400" imgH="228600" progId="Equation.3">
                  <p:embed/>
                </p:oleObj>
              </mc:Choice>
              <mc:Fallback>
                <p:oleObj name="Equação" r:id="rId4" imgW="698400" imgH="228600" progId="Equation.3">
                  <p:embed/>
                  <p:pic>
                    <p:nvPicPr>
                      <p:cNvPr id="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43" y="4330632"/>
                        <a:ext cx="2762939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41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835696" y="813086"/>
            <a:ext cx="675542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Passos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para o teste </a:t>
            </a:r>
            <a:r>
              <a:rPr lang="en-US" sz="4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pareado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D8E66B6-C2AB-4E8B-835F-EEC76D977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722" y="2163365"/>
            <a:ext cx="83518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2800" b="1" dirty="0">
                <a:latin typeface="+mn-lt"/>
              </a:rPr>
              <a:t>4.2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Calcule</a:t>
            </a:r>
            <a:r>
              <a:rPr lang="en-US" altLang="pt-BR" sz="2800" dirty="0">
                <a:latin typeface="+mn-lt"/>
              </a:rPr>
              <a:t> a </a:t>
            </a:r>
            <a:r>
              <a:rPr lang="en-US" altLang="pt-BR" sz="2800" dirty="0" err="1">
                <a:latin typeface="+mn-lt"/>
              </a:rPr>
              <a:t>média</a:t>
            </a:r>
            <a:r>
              <a:rPr lang="en-US" altLang="pt-BR" sz="2800" dirty="0">
                <a:latin typeface="+mn-lt"/>
              </a:rPr>
              <a:t> dessas </a:t>
            </a:r>
            <a:r>
              <a:rPr lang="en-US" altLang="pt-BR" sz="2800" dirty="0" err="1">
                <a:latin typeface="+mn-lt"/>
              </a:rPr>
              <a:t>diferenças</a:t>
            </a:r>
            <a:endParaRPr lang="en-US" altLang="pt-BR" sz="2800" baseline="30000" dirty="0">
              <a:latin typeface="+mn-lt"/>
            </a:endParaRPr>
          </a:p>
        </p:txBody>
      </p:sp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FFD3E13D-5B53-4428-8996-8EC5901E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576899"/>
              </p:ext>
            </p:extLst>
          </p:nvPr>
        </p:nvGraphicFramePr>
        <p:xfrm>
          <a:off x="3900164" y="3499767"/>
          <a:ext cx="2549525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3" name="Equation" r:id="rId4" imgW="634725" imgH="609336" progId="Equation.3">
                  <p:embed/>
                </p:oleObj>
              </mc:Choice>
              <mc:Fallback>
                <p:oleObj name="Equation" r:id="rId4" imgW="634725" imgH="609336" progId="Equation.3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164" y="3499767"/>
                        <a:ext cx="2549525" cy="244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12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334339" y="450143"/>
            <a:ext cx="738291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Teste </a:t>
            </a:r>
            <a:r>
              <a:rPr lang="pt-BR" altLang="pt-BR" sz="44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pt-BR" altLang="pt-BR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variâncias diferentes </a:t>
            </a:r>
            <a:endParaRPr lang="en-US" altLang="pt-BR" sz="44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D2AD489E-86B1-48E5-BF3D-CEE99CD0B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1880030"/>
            <a:ext cx="727280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SzPct val="25000"/>
            </a:pPr>
            <a:r>
              <a:rPr lang="en-US" altLang="pt-BR" sz="2800" dirty="0">
                <a:latin typeface="+mn-lt"/>
              </a:rPr>
              <a:t>A </a:t>
            </a:r>
            <a:r>
              <a:rPr lang="en-US" altLang="pt-BR" sz="2800" dirty="0" err="1">
                <a:latin typeface="+mn-lt"/>
              </a:rPr>
              <a:t>comparação</a:t>
            </a:r>
            <a:r>
              <a:rPr lang="en-US" altLang="pt-BR" sz="2800" dirty="0">
                <a:latin typeface="+mn-lt"/>
              </a:rPr>
              <a:t> entre </a:t>
            </a:r>
            <a:r>
              <a:rPr lang="en-US" altLang="pt-BR" sz="2800" dirty="0" err="1">
                <a:latin typeface="+mn-lt"/>
              </a:rPr>
              <a:t>duas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médias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quando</a:t>
            </a:r>
            <a:r>
              <a:rPr lang="en-US" altLang="pt-BR" sz="2800" dirty="0">
                <a:latin typeface="+mn-lt"/>
              </a:rPr>
              <a:t> as </a:t>
            </a:r>
            <a:r>
              <a:rPr lang="en-US" altLang="pt-BR" sz="2800" dirty="0" err="1">
                <a:latin typeface="+mn-lt"/>
              </a:rPr>
              <a:t>variâncias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diferem</a:t>
            </a:r>
            <a:r>
              <a:rPr lang="en-US" altLang="pt-BR" sz="2800" dirty="0">
                <a:latin typeface="+mn-lt"/>
              </a:rPr>
              <a:t> é </a:t>
            </a:r>
            <a:r>
              <a:rPr lang="en-US" altLang="pt-BR" sz="2800" dirty="0" err="1">
                <a:latin typeface="+mn-lt"/>
              </a:rPr>
              <a:t>chamado</a:t>
            </a:r>
            <a:r>
              <a:rPr lang="en-US" altLang="pt-BR" sz="2800" dirty="0">
                <a:latin typeface="+mn-lt"/>
              </a:rPr>
              <a:t> o </a:t>
            </a:r>
            <a:r>
              <a:rPr lang="en-US" altLang="pt-BR" sz="2800" dirty="0" err="1">
                <a:latin typeface="+mn-lt"/>
              </a:rPr>
              <a:t>problema</a:t>
            </a:r>
            <a:r>
              <a:rPr lang="en-US" altLang="pt-BR" sz="2800" dirty="0">
                <a:latin typeface="+mn-lt"/>
              </a:rPr>
              <a:t> de </a:t>
            </a:r>
            <a:r>
              <a:rPr lang="en-US" altLang="pt-BR" sz="2800" dirty="0" err="1">
                <a:latin typeface="+mn-lt"/>
              </a:rPr>
              <a:t>Behens</a:t>
            </a:r>
            <a:r>
              <a:rPr lang="en-US" altLang="pt-BR" sz="2800" dirty="0">
                <a:latin typeface="+mn-lt"/>
              </a:rPr>
              <a:t>-Fisher. </a:t>
            </a:r>
            <a:r>
              <a:rPr lang="en-US" altLang="pt-BR" sz="2800" dirty="0" err="1">
                <a:latin typeface="+mn-lt"/>
              </a:rPr>
              <a:t>Foram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propostas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várias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soluções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para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resolvê</a:t>
            </a:r>
            <a:r>
              <a:rPr lang="en-US" altLang="pt-BR" sz="2800" dirty="0">
                <a:latin typeface="+mn-lt"/>
              </a:rPr>
              <a:t>-lo. Uma </a:t>
            </a:r>
            <a:r>
              <a:rPr lang="en-US" altLang="pt-BR" sz="2800" dirty="0" err="1">
                <a:latin typeface="+mn-lt"/>
              </a:rPr>
              <a:t>delas</a:t>
            </a:r>
            <a:r>
              <a:rPr lang="en-US" altLang="pt-BR" sz="2800" dirty="0">
                <a:latin typeface="+mn-lt"/>
              </a:rPr>
              <a:t> é </a:t>
            </a:r>
            <a:r>
              <a:rPr lang="en-US" altLang="pt-BR" sz="2800" dirty="0" err="1">
                <a:latin typeface="+mn-lt"/>
              </a:rPr>
              <a:t>atribuída</a:t>
            </a:r>
            <a:r>
              <a:rPr lang="en-US" altLang="pt-BR" sz="2800" dirty="0">
                <a:latin typeface="+mn-lt"/>
              </a:rPr>
              <a:t> a Smith (1936).</a:t>
            </a:r>
          </a:p>
        </p:txBody>
      </p:sp>
    </p:spTree>
    <p:extLst>
      <p:ext uri="{BB962C8B-B14F-4D97-AF65-F5344CB8AC3E}">
        <p14:creationId xmlns:p14="http://schemas.microsoft.com/office/powerpoint/2010/main" val="422600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835696" y="813086"/>
            <a:ext cx="675542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Passos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para o teste </a:t>
            </a:r>
            <a:r>
              <a:rPr lang="en-US" sz="4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pareado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0CF9B53-8DF8-46ED-88B4-87BDF933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813" y="1934906"/>
            <a:ext cx="86407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2800" b="1" dirty="0">
                <a:latin typeface="+mn-lt"/>
              </a:rPr>
              <a:t>4.3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Calcule</a:t>
            </a:r>
            <a:r>
              <a:rPr lang="en-US" altLang="pt-BR" sz="2800" dirty="0">
                <a:latin typeface="+mn-lt"/>
              </a:rPr>
              <a:t> o </a:t>
            </a:r>
            <a:r>
              <a:rPr lang="en-US" altLang="pt-BR" sz="2800" dirty="0" err="1">
                <a:latin typeface="+mn-lt"/>
              </a:rPr>
              <a:t>desvio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padrão</a:t>
            </a:r>
            <a:r>
              <a:rPr lang="en-US" altLang="pt-BR" sz="2800" dirty="0">
                <a:latin typeface="+mn-lt"/>
              </a:rPr>
              <a:t> dessas </a:t>
            </a:r>
            <a:r>
              <a:rPr lang="en-US" altLang="pt-BR" sz="2800" dirty="0" err="1">
                <a:latin typeface="+mn-lt"/>
              </a:rPr>
              <a:t>diferenças</a:t>
            </a:r>
            <a:endParaRPr lang="en-US" altLang="pt-BR" sz="2800" baseline="30000" dirty="0">
              <a:latin typeface="+mn-lt"/>
            </a:endParaRPr>
          </a:p>
        </p:txBody>
      </p:sp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C4F3FF85-3A46-4F49-AFF9-F6A128FAA4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882738"/>
              </p:ext>
            </p:extLst>
          </p:nvPr>
        </p:nvGraphicFramePr>
        <p:xfrm>
          <a:off x="1116260" y="3518958"/>
          <a:ext cx="3924300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2" name="Equation" r:id="rId4" imgW="1129810" imgH="609336" progId="Equation.3">
                  <p:embed/>
                </p:oleObj>
              </mc:Choice>
              <mc:Fallback>
                <p:oleObj name="Equation" r:id="rId4" imgW="1129810" imgH="609336" progId="Equation.3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260" y="3518958"/>
                        <a:ext cx="3924300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>
            <a:extLst>
              <a:ext uri="{FF2B5EF4-FFF2-40B4-BE49-F238E27FC236}">
                <a16:creationId xmlns:a16="http://schemas.microsoft.com/office/drawing/2014/main" id="{5D143EF9-C89E-41AC-BBFF-BA35DA2AC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794119"/>
              </p:ext>
            </p:extLst>
          </p:nvPr>
        </p:nvGraphicFramePr>
        <p:xfrm>
          <a:off x="6394697" y="4924326"/>
          <a:ext cx="2281238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3" name="Equation" r:id="rId6" imgW="634725" imgH="304668" progId="Equation.3">
                  <p:embed/>
                </p:oleObj>
              </mc:Choice>
              <mc:Fallback>
                <p:oleObj name="Equation" r:id="rId6" imgW="634725" imgH="304668" progId="Equation.3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697" y="4924326"/>
                        <a:ext cx="2281238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8">
            <a:extLst>
              <a:ext uri="{FF2B5EF4-FFF2-40B4-BE49-F238E27FC236}">
                <a16:creationId xmlns:a16="http://schemas.microsoft.com/office/drawing/2014/main" id="{0B7F2C66-1E2A-4E81-A63E-AFECBB1B5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080" y="5451376"/>
            <a:ext cx="863600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93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835696" y="813086"/>
            <a:ext cx="675542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Passos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para o teste </a:t>
            </a:r>
            <a:r>
              <a:rPr lang="en-US" sz="4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pareado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A18BAEEE-065F-4780-B3E4-9FA76964F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722" y="1772816"/>
            <a:ext cx="83518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2800" b="1" dirty="0">
                <a:latin typeface="+mn-lt"/>
              </a:rPr>
              <a:t>4.4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Calcule</a:t>
            </a:r>
            <a:r>
              <a:rPr lang="en-US" altLang="pt-BR" sz="2800" dirty="0">
                <a:latin typeface="+mn-lt"/>
              </a:rPr>
              <a:t> o valor de </a:t>
            </a:r>
            <a:r>
              <a:rPr lang="en-US" altLang="pt-BR" sz="2800" i="1" dirty="0">
                <a:latin typeface="+mn-lt"/>
              </a:rPr>
              <a:t>t</a:t>
            </a:r>
            <a:endParaRPr lang="en-US" altLang="pt-BR" sz="2800" baseline="30000" dirty="0">
              <a:latin typeface="+mn-lt"/>
            </a:endParaRPr>
          </a:p>
        </p:txBody>
      </p:sp>
      <p:graphicFrame>
        <p:nvGraphicFramePr>
          <p:cNvPr id="26" name="Object 6">
            <a:extLst>
              <a:ext uri="{FF2B5EF4-FFF2-40B4-BE49-F238E27FC236}">
                <a16:creationId xmlns:a16="http://schemas.microsoft.com/office/drawing/2014/main" id="{AE13463C-A0E9-4788-B4DE-73F59432B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167841"/>
              </p:ext>
            </p:extLst>
          </p:nvPr>
        </p:nvGraphicFramePr>
        <p:xfrm>
          <a:off x="1835696" y="3495254"/>
          <a:ext cx="2338387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6" name="Equation" r:id="rId4" imgW="672808" imgH="469696" progId="Equation.3">
                  <p:embed/>
                </p:oleObj>
              </mc:Choice>
              <mc:Fallback>
                <p:oleObj name="Equation" r:id="rId4" imgW="672808" imgH="469696" progId="Equation.3">
                  <p:embed/>
                  <p:pic>
                    <p:nvPicPr>
                      <p:cNvPr id="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495254"/>
                        <a:ext cx="2338387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7">
            <a:extLst>
              <a:ext uri="{FF2B5EF4-FFF2-40B4-BE49-F238E27FC236}">
                <a16:creationId xmlns:a16="http://schemas.microsoft.com/office/drawing/2014/main" id="{2F08E169-4AF6-47BB-AF6D-AC63A6A4C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738" y="5662191"/>
            <a:ext cx="83518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2000" dirty="0" err="1">
                <a:latin typeface="+mn-lt"/>
              </a:rPr>
              <a:t>Distribuição</a:t>
            </a:r>
            <a:r>
              <a:rPr lang="en-US" altLang="pt-BR" sz="2000" dirty="0">
                <a:latin typeface="+mn-lt"/>
              </a:rPr>
              <a:t> </a:t>
            </a:r>
            <a:r>
              <a:rPr lang="en-US" altLang="pt-BR" sz="2000" i="1" dirty="0">
                <a:latin typeface="+mn-lt"/>
              </a:rPr>
              <a:t>t</a:t>
            </a:r>
            <a:r>
              <a:rPr lang="en-US" altLang="pt-BR" sz="2000" dirty="0">
                <a:latin typeface="+mn-lt"/>
              </a:rPr>
              <a:t> com n - 1 </a:t>
            </a:r>
            <a:r>
              <a:rPr lang="en-US" altLang="pt-BR" sz="2000" dirty="0" err="1">
                <a:latin typeface="+mn-lt"/>
              </a:rPr>
              <a:t>graus</a:t>
            </a:r>
            <a:r>
              <a:rPr lang="en-US" altLang="pt-BR" sz="2000" dirty="0">
                <a:latin typeface="+mn-lt"/>
              </a:rPr>
              <a:t> de </a:t>
            </a:r>
            <a:r>
              <a:rPr lang="en-US" altLang="pt-BR" sz="2000" dirty="0" err="1">
                <a:latin typeface="+mn-lt"/>
              </a:rPr>
              <a:t>liberdade</a:t>
            </a:r>
            <a:r>
              <a:rPr lang="en-US" altLang="pt-BR" sz="2000" dirty="0">
                <a:latin typeface="+mn-lt"/>
              </a:rPr>
              <a:t>.</a:t>
            </a:r>
          </a:p>
        </p:txBody>
      </p:sp>
      <p:graphicFrame>
        <p:nvGraphicFramePr>
          <p:cNvPr id="29" name="Object 8">
            <a:extLst>
              <a:ext uri="{FF2B5EF4-FFF2-40B4-BE49-F238E27FC236}">
                <a16:creationId xmlns:a16="http://schemas.microsoft.com/office/drawing/2014/main" id="{8E7E4C6F-E85D-4DE7-B634-FB7644AB99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263421"/>
              </p:ext>
            </p:extLst>
          </p:nvPr>
        </p:nvGraphicFramePr>
        <p:xfrm>
          <a:off x="6166396" y="3439691"/>
          <a:ext cx="20066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7" name="Equation" r:id="rId6" imgW="558800" imgH="419100" progId="Equation.3">
                  <p:embed/>
                </p:oleObj>
              </mc:Choice>
              <mc:Fallback>
                <p:oleObj name="Equation" r:id="rId6" imgW="558800" imgH="419100" progId="Equation.3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6396" y="3439691"/>
                        <a:ext cx="2006600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AutoShape 9">
            <a:extLst>
              <a:ext uri="{FF2B5EF4-FFF2-40B4-BE49-F238E27FC236}">
                <a16:creationId xmlns:a16="http://schemas.microsoft.com/office/drawing/2014/main" id="{9E0F0707-1C23-48B1-B18F-53BEEA001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883" y="4171529"/>
            <a:ext cx="863600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1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835696" y="813086"/>
            <a:ext cx="675542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Passos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para o teste </a:t>
            </a:r>
            <a:r>
              <a:rPr lang="en-US" sz="4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pareado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FAA9A84-745F-4BF3-A54A-76F0BA8AE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730" y="1967782"/>
            <a:ext cx="83518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2800" b="1" dirty="0">
                <a:latin typeface="+mn-lt"/>
              </a:rPr>
              <a:t>4.5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Decisão</a:t>
            </a:r>
            <a:endParaRPr lang="en-US" altLang="pt-BR" sz="2800" dirty="0">
              <a:latin typeface="+mn-lt"/>
            </a:endParaRPr>
          </a:p>
          <a:p>
            <a:pPr algn="l" eaLnBrk="1" hangingPunct="1">
              <a:lnSpc>
                <a:spcPct val="120000"/>
              </a:lnSpc>
              <a:buSzPct val="25000"/>
            </a:pPr>
            <a:endParaRPr lang="en-US" altLang="pt-BR" sz="2800" baseline="30000" dirty="0">
              <a:latin typeface="+mn-lt"/>
            </a:endParaRPr>
          </a:p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2800" dirty="0" err="1">
                <a:latin typeface="+mn-lt"/>
              </a:rPr>
              <a:t>Rejeito</a:t>
            </a:r>
            <a:r>
              <a:rPr lang="en-US" altLang="pt-BR" sz="2800" dirty="0">
                <a:latin typeface="+mn-lt"/>
              </a:rPr>
              <a:t> H</a:t>
            </a:r>
            <a:r>
              <a:rPr lang="en-US" altLang="pt-BR" sz="2800" baseline="-25000" dirty="0">
                <a:latin typeface="+mn-lt"/>
              </a:rPr>
              <a:t>o</a:t>
            </a:r>
            <a:r>
              <a:rPr lang="en-US" altLang="pt-BR" sz="2800" dirty="0">
                <a:latin typeface="+mn-lt"/>
              </a:rPr>
              <a:t> se  p-valor  ≤  α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7BE19E6E-6DCD-43B3-AF47-8E54607E2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61" y="4333120"/>
            <a:ext cx="7258386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2800" b="1" dirty="0">
                <a:latin typeface="+mn-lt"/>
              </a:rPr>
              <a:t>4.6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Conclusão</a:t>
            </a:r>
            <a:endParaRPr lang="en-US" altLang="pt-BR" sz="2800" dirty="0">
              <a:latin typeface="+mn-lt"/>
            </a:endParaRPr>
          </a:p>
          <a:p>
            <a:pPr algn="l" eaLnBrk="1" hangingPunct="1">
              <a:lnSpc>
                <a:spcPct val="120000"/>
              </a:lnSpc>
              <a:buSzPct val="25000"/>
            </a:pPr>
            <a:endParaRPr lang="en-US" altLang="pt-BR" sz="2800" baseline="30000" dirty="0">
              <a:latin typeface="+mn-lt"/>
            </a:endParaRPr>
          </a:p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2800" dirty="0" err="1">
                <a:latin typeface="+mn-lt"/>
              </a:rPr>
              <a:t>Comentário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detalhado</a:t>
            </a:r>
            <a:r>
              <a:rPr lang="en-US" altLang="pt-BR" sz="2800" dirty="0">
                <a:latin typeface="+mn-lt"/>
              </a:rPr>
              <a:t> com base no </a:t>
            </a:r>
            <a:r>
              <a:rPr lang="en-US" altLang="pt-BR" sz="2800" dirty="0" err="1">
                <a:latin typeface="+mn-lt"/>
              </a:rPr>
              <a:t>resultado</a:t>
            </a:r>
            <a:r>
              <a:rPr lang="en-US" altLang="pt-BR" sz="2800" dirty="0">
                <a:latin typeface="+mn-lt"/>
              </a:rPr>
              <a:t> da </a:t>
            </a:r>
            <a:r>
              <a:rPr lang="en-US" altLang="pt-BR" sz="2800" dirty="0" err="1">
                <a:latin typeface="+mn-lt"/>
              </a:rPr>
              <a:t>pesquisa</a:t>
            </a:r>
            <a:r>
              <a:rPr lang="en-US" altLang="pt-BR" sz="2800" dirty="0">
                <a:latin typeface="+mn-lt"/>
              </a:rPr>
              <a:t> e </a:t>
            </a:r>
            <a:r>
              <a:rPr lang="en-US" altLang="pt-BR" sz="2800" dirty="0" err="1">
                <a:latin typeface="+mn-lt"/>
              </a:rPr>
              <a:t>não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sobre</a:t>
            </a:r>
            <a:r>
              <a:rPr lang="en-US" altLang="pt-BR" sz="2800" dirty="0">
                <a:latin typeface="+mn-lt"/>
              </a:rPr>
              <a:t> a </a:t>
            </a:r>
            <a:r>
              <a:rPr lang="en-US" altLang="pt-BR" sz="2800" dirty="0" err="1">
                <a:latin typeface="+mn-lt"/>
              </a:rPr>
              <a:t>toeria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estatística</a:t>
            </a:r>
            <a:r>
              <a:rPr lang="en-US" altLang="pt-BR" sz="2800" dirty="0">
                <a:latin typeface="+mn-lt"/>
              </a:rPr>
              <a:t>. A </a:t>
            </a:r>
            <a:r>
              <a:rPr lang="en-US" altLang="pt-BR" sz="2800" dirty="0" err="1">
                <a:latin typeface="+mn-lt"/>
              </a:rPr>
              <a:t>estatística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neste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caso</a:t>
            </a:r>
            <a:r>
              <a:rPr lang="en-US" altLang="pt-BR" sz="2800" dirty="0">
                <a:latin typeface="+mn-lt"/>
              </a:rPr>
              <a:t> é </a:t>
            </a:r>
            <a:r>
              <a:rPr lang="en-US" altLang="pt-BR" sz="2800" dirty="0" err="1">
                <a:latin typeface="+mn-lt"/>
              </a:rPr>
              <a:t>apenas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uma</a:t>
            </a:r>
            <a:r>
              <a:rPr lang="en-US" altLang="pt-BR" sz="2800" dirty="0">
                <a:latin typeface="+mn-lt"/>
              </a:rPr>
              <a:t> ferramenta.</a:t>
            </a:r>
          </a:p>
        </p:txBody>
      </p:sp>
    </p:spTree>
    <p:extLst>
      <p:ext uri="{BB962C8B-B14F-4D97-AF65-F5344CB8AC3E}">
        <p14:creationId xmlns:p14="http://schemas.microsoft.com/office/powerpoint/2010/main" val="2723583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 rot="19662079">
            <a:off x="544542" y="3175922"/>
            <a:ext cx="3090639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800" b="1" dirty="0">
                <a:solidFill>
                  <a:schemeClr val="accent6">
                    <a:lumMod val="75000"/>
                  </a:schemeClr>
                </a:solidFill>
              </a:rPr>
              <a:t>Um abraço fraterno e laranja  ; )</a:t>
            </a:r>
          </a:p>
        </p:txBody>
      </p:sp>
      <p:pic>
        <p:nvPicPr>
          <p:cNvPr id="13" name="Imagem 12" descr="Uma imagem contendo árvore, ao ar livre, planta, grama&#10;&#10;Descrição gerada com muito alta confiança">
            <a:extLst>
              <a:ext uri="{FF2B5EF4-FFF2-40B4-BE49-F238E27FC236}">
                <a16:creationId xmlns:a16="http://schemas.microsoft.com/office/drawing/2014/main" id="{1551BDF2-9458-44EC-90A0-120DBC497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9454"/>
            <a:ext cx="5067958" cy="6754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5">
            <a:extLst>
              <a:ext uri="{FF2B5EF4-FFF2-40B4-BE49-F238E27FC236}">
                <a16:creationId xmlns:a16="http://schemas.microsoft.com/office/drawing/2014/main" id="{9D6F3F38-C94A-46D5-B86E-3BA46F2DFFE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29249" y="3422672"/>
            <a:ext cx="5595986" cy="71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400" b="1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Por R. G. Aguiar</a:t>
            </a:r>
            <a:endParaRPr lang="en-US" altLang="pt-BR" sz="1400" b="1" i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6200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2555776" y="450143"/>
            <a:ext cx="5256584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4800" b="1" dirty="0">
                <a:solidFill>
                  <a:schemeClr val="tx1"/>
                </a:solidFill>
              </a:rPr>
              <a:t>Referências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C637B40A-D566-4838-AABE-045104FDC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146" y="1806029"/>
            <a:ext cx="727028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eaLnBrk="1" hangingPunct="1"/>
            <a:endParaRPr lang="pt-BR" altLang="pt-BR" sz="2400" b="0" dirty="0">
              <a:latin typeface="+mn-lt"/>
            </a:endParaRPr>
          </a:p>
          <a:p>
            <a:pPr eaLnBrk="1" hangingPunct="1"/>
            <a:r>
              <a:rPr lang="pt-BR" altLang="pt-BR" sz="2400" b="0" dirty="0">
                <a:latin typeface="+mn-lt"/>
              </a:rPr>
              <a:t>ANDERSON, D. R.; SWEENEY, D. J.; WILLIAMS, T. A. </a:t>
            </a:r>
            <a:r>
              <a:rPr lang="pt-BR" altLang="pt-BR" sz="2400" dirty="0">
                <a:latin typeface="+mn-lt"/>
              </a:rPr>
              <a:t>Estatística aplicada à Administração e Economia</a:t>
            </a:r>
            <a:r>
              <a:rPr lang="pt-BR" altLang="pt-BR" sz="2400" b="0" dirty="0">
                <a:latin typeface="+mn-lt"/>
              </a:rPr>
              <a:t>. 2. ed. São Paulo: Pioneira Thomson Learning, 2003.</a:t>
            </a:r>
          </a:p>
          <a:p>
            <a:pPr eaLnBrk="1" hangingPunct="1"/>
            <a:endParaRPr lang="pt-BR" altLang="pt-BR" sz="2400" b="0" dirty="0">
              <a:highlight>
                <a:srgbClr val="FFFF00"/>
              </a:highlight>
              <a:latin typeface="+mn-lt"/>
            </a:endParaRPr>
          </a:p>
          <a:p>
            <a:pPr eaLnBrk="1" hangingPunct="1"/>
            <a:r>
              <a:rPr lang="pt-BR" sz="2400" b="0" dirty="0">
                <a:latin typeface="+mn-lt"/>
              </a:rPr>
              <a:t>BUSSAB, W.O.; MORRETIN, P. A. </a:t>
            </a:r>
            <a:r>
              <a:rPr lang="pt-BR" sz="2400" dirty="0">
                <a:latin typeface="+mn-lt"/>
              </a:rPr>
              <a:t>Estatística Básica</a:t>
            </a:r>
            <a:r>
              <a:rPr lang="pt-BR" sz="2400" b="0" dirty="0">
                <a:latin typeface="+mn-lt"/>
              </a:rPr>
              <a:t>. São Paulo: Saraiva, 2003.</a:t>
            </a:r>
          </a:p>
          <a:p>
            <a:pPr eaLnBrk="1" hangingPunct="1"/>
            <a:endParaRPr lang="pt-BR" altLang="pt-BR" sz="2400" b="0" dirty="0">
              <a:latin typeface="+mn-lt"/>
            </a:endParaRPr>
          </a:p>
          <a:p>
            <a:pPr eaLnBrk="1" hangingPunct="1"/>
            <a:r>
              <a:rPr lang="pt-BR" sz="2400" b="0" dirty="0">
                <a:latin typeface="+mn-lt"/>
              </a:rPr>
              <a:t>CALLEGARI-JACQUES, S. </a:t>
            </a:r>
            <a:r>
              <a:rPr lang="pt-BR" sz="2400" dirty="0">
                <a:latin typeface="+mn-lt"/>
              </a:rPr>
              <a:t>Bioestatística: </a:t>
            </a:r>
            <a:r>
              <a:rPr lang="pt-BR" sz="2400" b="0" dirty="0">
                <a:latin typeface="+mn-lt"/>
              </a:rPr>
              <a:t>princípios e aplicações. São Paulo: ARTMED, 2003.</a:t>
            </a:r>
          </a:p>
          <a:p>
            <a:pPr eaLnBrk="1" hangingPunct="1"/>
            <a:endParaRPr lang="pt-BR" sz="2400" b="0" dirty="0">
              <a:latin typeface="+mn-lt"/>
            </a:endParaRPr>
          </a:p>
          <a:p>
            <a:pPr eaLnBrk="1" hangingPunct="1"/>
            <a:endParaRPr lang="pt-BR" altLang="pt-BR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289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2555776" y="450143"/>
            <a:ext cx="5256584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4800" b="1" dirty="0">
                <a:solidFill>
                  <a:schemeClr val="tx1"/>
                </a:solidFill>
              </a:rPr>
              <a:t>Referências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C637B40A-D566-4838-AABE-045104FDC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146" y="1882467"/>
            <a:ext cx="727028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eaLnBrk="1" hangingPunct="1"/>
            <a:endParaRPr lang="pt-BR" altLang="pt-BR" sz="2400" b="0" dirty="0">
              <a:latin typeface="+mn-lt"/>
            </a:endParaRPr>
          </a:p>
          <a:p>
            <a:r>
              <a:rPr lang="pt-BR" sz="2400" b="0" dirty="0">
                <a:latin typeface="+mn-lt"/>
              </a:rPr>
              <a:t>COSTA, S. F. </a:t>
            </a:r>
            <a:r>
              <a:rPr lang="pt-BR" sz="2400" dirty="0">
                <a:latin typeface="+mn-lt"/>
              </a:rPr>
              <a:t>Introdução ilustrada à Estatística</a:t>
            </a:r>
            <a:r>
              <a:rPr lang="pt-BR" sz="2400" b="0" dirty="0">
                <a:latin typeface="+mn-lt"/>
              </a:rPr>
              <a:t>. 4. ed. São Paulo: </a:t>
            </a:r>
            <a:r>
              <a:rPr lang="pt-BR" sz="2400" b="0" dirty="0" err="1">
                <a:latin typeface="+mn-lt"/>
              </a:rPr>
              <a:t>Harbra</a:t>
            </a:r>
            <a:r>
              <a:rPr lang="pt-BR" sz="2400" b="0" dirty="0">
                <a:latin typeface="+mn-lt"/>
              </a:rPr>
              <a:t>, 2005.</a:t>
            </a:r>
          </a:p>
          <a:p>
            <a:endParaRPr lang="pt-BR" altLang="pt-BR" sz="2400" b="0" dirty="0">
              <a:latin typeface="+mn-lt"/>
            </a:endParaRPr>
          </a:p>
          <a:p>
            <a:r>
              <a:rPr lang="pt-BR" altLang="pt-BR" sz="2400" b="0" dirty="0">
                <a:latin typeface="+mn-lt"/>
              </a:rPr>
              <a:t>CRESPO, A. A. </a:t>
            </a:r>
            <a:r>
              <a:rPr lang="pt-BR" altLang="pt-BR" sz="2400" dirty="0">
                <a:latin typeface="+mn-lt"/>
              </a:rPr>
              <a:t>Estatística fácil</a:t>
            </a:r>
            <a:r>
              <a:rPr lang="pt-BR" altLang="pt-BR" sz="2400" b="0" dirty="0">
                <a:latin typeface="+mn-lt"/>
              </a:rPr>
              <a:t>. 17. ed. São Paulo: Saraiva, 1999.</a:t>
            </a:r>
          </a:p>
          <a:p>
            <a:endParaRPr lang="pt-BR" altLang="pt-BR" sz="2400" b="0" dirty="0">
              <a:latin typeface="+mn-lt"/>
            </a:endParaRPr>
          </a:p>
          <a:p>
            <a:r>
              <a:rPr lang="pt-BR" altLang="pt-BR" sz="2400" b="0" dirty="0">
                <a:latin typeface="+mn-lt"/>
              </a:rPr>
              <a:t>FREUND, J. E.; SIMON, G. A. </a:t>
            </a:r>
            <a:r>
              <a:rPr lang="pt-BR" altLang="pt-BR" sz="2400" dirty="0">
                <a:latin typeface="+mn-lt"/>
              </a:rPr>
              <a:t>Estatística aplicada</a:t>
            </a:r>
            <a:r>
              <a:rPr lang="pt-BR" altLang="pt-BR" sz="2400" b="0" dirty="0">
                <a:latin typeface="+mn-lt"/>
              </a:rPr>
              <a:t>: Economia, Administração e Contabilidade. 9. ed. Porto Alegre: Bookman, 2000.</a:t>
            </a:r>
          </a:p>
          <a:p>
            <a:pPr eaLnBrk="1" hangingPunct="1">
              <a:buFontTx/>
              <a:buNone/>
            </a:pPr>
            <a:endParaRPr lang="pt-BR" sz="2400" b="0" dirty="0">
              <a:latin typeface="+mn-lt"/>
            </a:endParaRPr>
          </a:p>
          <a:p>
            <a:r>
              <a:rPr lang="pt-BR" sz="2400" b="0" dirty="0">
                <a:latin typeface="+mn-lt"/>
              </a:rPr>
              <a:t>GIL, A. C. </a:t>
            </a:r>
            <a:r>
              <a:rPr lang="pt-BR" sz="2400" dirty="0">
                <a:latin typeface="+mn-lt"/>
              </a:rPr>
              <a:t>Métodos e técnicas de pesquisa social</a:t>
            </a:r>
            <a:r>
              <a:rPr lang="pt-BR" sz="2400" b="0" dirty="0">
                <a:latin typeface="+mn-lt"/>
              </a:rPr>
              <a:t>. 5. ed. São Paulo: Atlas, 2007.</a:t>
            </a:r>
          </a:p>
          <a:p>
            <a:endParaRPr lang="pt-BR" altLang="pt-BR" sz="2400" b="0" dirty="0">
              <a:latin typeface="+mn-lt"/>
            </a:endParaRPr>
          </a:p>
          <a:p>
            <a:pPr eaLnBrk="1" hangingPunct="1"/>
            <a:endParaRPr lang="pt-BR" sz="2400" b="0" dirty="0">
              <a:latin typeface="+mn-lt"/>
            </a:endParaRPr>
          </a:p>
          <a:p>
            <a:pPr eaLnBrk="1" hangingPunct="1"/>
            <a:endParaRPr lang="pt-BR" altLang="pt-BR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0419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2555776" y="450143"/>
            <a:ext cx="5256584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4800" b="1" dirty="0">
                <a:solidFill>
                  <a:schemeClr val="tx1"/>
                </a:solidFill>
              </a:rPr>
              <a:t>Referências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C637B40A-D566-4838-AABE-045104FDC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385" y="1753914"/>
            <a:ext cx="722004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eaLnBrk="1" hangingPunct="1"/>
            <a:endParaRPr lang="pt-BR" altLang="pt-BR" sz="2400" b="0" dirty="0">
              <a:latin typeface="+mn-lt"/>
            </a:endParaRPr>
          </a:p>
          <a:p>
            <a:pPr eaLnBrk="1" hangingPunct="1"/>
            <a:endParaRPr lang="pt-BR" altLang="pt-BR" sz="2400" b="0" dirty="0">
              <a:highlight>
                <a:srgbClr val="FFFF00"/>
              </a:highlight>
              <a:latin typeface="+mn-lt"/>
            </a:endParaRPr>
          </a:p>
          <a:p>
            <a:pPr eaLnBrk="1" hangingPunct="1"/>
            <a:r>
              <a:rPr lang="pt-BR" altLang="pt-BR" sz="2400" b="0" dirty="0">
                <a:latin typeface="+mn-lt"/>
              </a:rPr>
              <a:t>LEVIN, J.; FOX, J. A. </a:t>
            </a:r>
            <a:r>
              <a:rPr lang="pt-BR" altLang="pt-BR" sz="2400" dirty="0">
                <a:latin typeface="+mn-lt"/>
              </a:rPr>
              <a:t>Estatística para ciências humanas</a:t>
            </a:r>
            <a:r>
              <a:rPr lang="pt-BR" altLang="pt-BR" sz="2400" b="0" dirty="0">
                <a:latin typeface="+mn-lt"/>
              </a:rPr>
              <a:t>. 9. ed. São Paulo: Prentice Hall, 2004.</a:t>
            </a:r>
          </a:p>
          <a:p>
            <a:pPr eaLnBrk="1" hangingPunct="1"/>
            <a:endParaRPr lang="pt-BR" altLang="pt-BR" sz="2400" b="0" dirty="0">
              <a:latin typeface="+mn-lt"/>
            </a:endParaRPr>
          </a:p>
          <a:p>
            <a:pPr eaLnBrk="1" hangingPunct="1"/>
            <a:r>
              <a:rPr lang="pt-BR" sz="2400" b="0" dirty="0">
                <a:latin typeface="+mn-lt"/>
              </a:rPr>
              <a:t>MONTGOMERY, D. C.; RUNGER, G. C. </a:t>
            </a:r>
            <a:r>
              <a:rPr lang="pt-BR" sz="2400" dirty="0">
                <a:latin typeface="+mn-lt"/>
              </a:rPr>
              <a:t>Estatística aplicada e probabilidade para engenheiros</a:t>
            </a:r>
            <a:r>
              <a:rPr lang="pt-BR" sz="2400" b="0" dirty="0">
                <a:latin typeface="+mn-lt"/>
              </a:rPr>
              <a:t>. 4. ed. Rio de Janeiro: LTC, 2009.</a:t>
            </a:r>
          </a:p>
          <a:p>
            <a:pPr eaLnBrk="1" hangingPunct="1"/>
            <a:endParaRPr lang="pt-BR" sz="2400" b="0" dirty="0">
              <a:latin typeface="+mn-lt"/>
            </a:endParaRPr>
          </a:p>
          <a:p>
            <a:pPr eaLnBrk="1" hangingPunct="1"/>
            <a:endParaRPr lang="pt-BR" sz="2400" dirty="0">
              <a:latin typeface="+mn-lt"/>
            </a:endParaRPr>
          </a:p>
          <a:p>
            <a:pPr eaLnBrk="1" hangingPunct="1"/>
            <a:endParaRPr lang="pt-BR" altLang="pt-BR" sz="2400" b="0" dirty="0">
              <a:latin typeface="+mn-lt"/>
            </a:endParaRPr>
          </a:p>
          <a:p>
            <a:pPr eaLnBrk="1" hangingPunct="1"/>
            <a:endParaRPr lang="pt-BR" altLang="pt-BR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2092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2555776" y="450143"/>
            <a:ext cx="5256584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4800" b="1" dirty="0">
                <a:solidFill>
                  <a:schemeClr val="tx1"/>
                </a:solidFill>
              </a:rPr>
              <a:t>Referências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578A46D-FA4E-4865-BEAE-ADB4EE411807}"/>
              </a:ext>
            </a:extLst>
          </p:cNvPr>
          <p:cNvSpPr/>
          <p:nvPr/>
        </p:nvSpPr>
        <p:spPr>
          <a:xfrm>
            <a:off x="1285922" y="1803588"/>
            <a:ext cx="72465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altLang="pt-BR" sz="2400" dirty="0"/>
          </a:p>
          <a:p>
            <a:r>
              <a:rPr lang="pt-BR" altLang="pt-BR" sz="2400" dirty="0"/>
              <a:t>SPIEGEL, M. R. </a:t>
            </a:r>
            <a:r>
              <a:rPr lang="pt-BR" altLang="pt-BR" sz="2400" b="1" dirty="0"/>
              <a:t>Estatística</a:t>
            </a:r>
            <a:r>
              <a:rPr lang="pt-BR" altLang="pt-BR" sz="2400" dirty="0"/>
              <a:t>: resumo da teoria, 975 problemas resolvidos, 619 problemas propostos. São Paulo: McGraw-Hill do Brasil, 1975.</a:t>
            </a:r>
          </a:p>
          <a:p>
            <a:pPr eaLnBrk="1" hangingPunct="1">
              <a:buFontTx/>
              <a:buNone/>
            </a:pPr>
            <a:endParaRPr lang="pt-BR" sz="2400" dirty="0"/>
          </a:p>
          <a:p>
            <a:pPr eaLnBrk="1" hangingPunct="1">
              <a:buFontTx/>
              <a:buNone/>
            </a:pPr>
            <a:r>
              <a:rPr lang="pt-BR" sz="2400" dirty="0"/>
              <a:t>TRIOLA, M. F. </a:t>
            </a:r>
            <a:r>
              <a:rPr lang="pt-BR" sz="2400" b="1" dirty="0"/>
              <a:t>Introdução à Estatística</a:t>
            </a:r>
            <a:r>
              <a:rPr lang="pt-BR" sz="2400" dirty="0"/>
              <a:t>. 10. ed. Rio de Janeiro: LTC, 2008.</a:t>
            </a:r>
          </a:p>
          <a:p>
            <a:pPr eaLnBrk="1" hangingPunct="1">
              <a:buFontTx/>
              <a:buNone/>
            </a:pPr>
            <a:endParaRPr lang="pt-BR" sz="2400" dirty="0"/>
          </a:p>
          <a:p>
            <a:r>
              <a:rPr lang="pt-BR" sz="2400" dirty="0"/>
              <a:t>VIEIRA, S. </a:t>
            </a:r>
            <a:r>
              <a:rPr lang="pt-BR" sz="2400" b="1" dirty="0"/>
              <a:t>Análise de Variância</a:t>
            </a:r>
            <a:r>
              <a:rPr lang="pt-BR" sz="2400" dirty="0"/>
              <a:t> (ANOVA). São Paulo: Atlas, 2006.</a:t>
            </a:r>
          </a:p>
        </p:txBody>
      </p:sp>
    </p:spTree>
    <p:extLst>
      <p:ext uri="{BB962C8B-B14F-4D97-AF65-F5344CB8AC3E}">
        <p14:creationId xmlns:p14="http://schemas.microsoft.com/office/powerpoint/2010/main" val="420540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334339" y="450143"/>
            <a:ext cx="738291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Teste </a:t>
            </a:r>
            <a:r>
              <a:rPr lang="pt-BR" altLang="pt-BR" sz="44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pt-BR" altLang="pt-BR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variâncias diferentes </a:t>
            </a:r>
            <a:endParaRPr lang="en-US" altLang="pt-BR" sz="44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90D77098-DAE3-4F38-BF69-EF0FEE1CC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268" y="1772816"/>
            <a:ext cx="8064574" cy="115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2800" dirty="0">
                <a:latin typeface="+mn-lt"/>
              </a:rPr>
              <a:t>O </a:t>
            </a:r>
            <a:r>
              <a:rPr lang="en-US" altLang="pt-BR" sz="2800" dirty="0" err="1">
                <a:latin typeface="+mn-lt"/>
              </a:rPr>
              <a:t>símbolo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i="1" dirty="0">
                <a:latin typeface="+mn-lt"/>
              </a:rPr>
              <a:t>t’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será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usado</a:t>
            </a:r>
            <a:r>
              <a:rPr lang="en-US" altLang="pt-BR" sz="2800" dirty="0">
                <a:latin typeface="+mn-lt"/>
              </a:rPr>
              <a:t> para </a:t>
            </a:r>
            <a:r>
              <a:rPr lang="en-US" altLang="pt-BR" sz="2800" dirty="0" err="1">
                <a:latin typeface="+mn-lt"/>
              </a:rPr>
              <a:t>indicar</a:t>
            </a:r>
            <a:r>
              <a:rPr lang="en-US" altLang="pt-BR" sz="2800" dirty="0">
                <a:latin typeface="+mn-lt"/>
              </a:rPr>
              <a:t> o valor de </a:t>
            </a:r>
            <a:r>
              <a:rPr lang="en-US" altLang="pt-BR" sz="2800" i="1" dirty="0">
                <a:latin typeface="+mn-lt"/>
              </a:rPr>
              <a:t>t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obtido</a:t>
            </a:r>
            <a:r>
              <a:rPr lang="en-US" altLang="pt-BR" sz="2800" dirty="0">
                <a:latin typeface="+mn-lt"/>
              </a:rPr>
              <a:t> da </a:t>
            </a:r>
            <a:r>
              <a:rPr lang="en-US" altLang="pt-BR" sz="2800" dirty="0" err="1">
                <a:latin typeface="+mn-lt"/>
              </a:rPr>
              <a:t>seguinte</a:t>
            </a:r>
            <a:r>
              <a:rPr lang="en-US" altLang="pt-BR" sz="2800" dirty="0">
                <a:latin typeface="+mn-lt"/>
              </a:rPr>
              <a:t> forma:</a:t>
            </a:r>
            <a:endParaRPr lang="en-US" altLang="pt-BR" sz="2800" baseline="-25000" dirty="0">
              <a:latin typeface="+mn-lt"/>
            </a:endParaRPr>
          </a:p>
        </p:txBody>
      </p:sp>
      <p:graphicFrame>
        <p:nvGraphicFramePr>
          <p:cNvPr id="14" name="Object 21">
            <a:extLst>
              <a:ext uri="{FF2B5EF4-FFF2-40B4-BE49-F238E27FC236}">
                <a16:creationId xmlns:a16="http://schemas.microsoft.com/office/drawing/2014/main" id="{A379FD13-1086-4E62-A5B4-06A32CEEC3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760354"/>
              </p:ext>
            </p:extLst>
          </p:nvPr>
        </p:nvGraphicFramePr>
        <p:xfrm>
          <a:off x="3923531" y="3284984"/>
          <a:ext cx="1871667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5" name="Equation" r:id="rId4" imgW="850900" imgH="685800" progId="Equation.3">
                  <p:embed/>
                </p:oleObj>
              </mc:Choice>
              <mc:Fallback>
                <p:oleObj name="Equation" r:id="rId4" imgW="850900" imgH="685800" progId="Equation.3">
                  <p:embed/>
                  <p:pic>
                    <p:nvPicPr>
                      <p:cNvPr id="2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531" y="3284984"/>
                        <a:ext cx="1871667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9">
            <a:extLst>
              <a:ext uri="{FF2B5EF4-FFF2-40B4-BE49-F238E27FC236}">
                <a16:creationId xmlns:a16="http://schemas.microsoft.com/office/drawing/2014/main" id="{A9AA7442-3A89-4181-81C1-E392A2A7E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62" y="5013176"/>
            <a:ext cx="8064574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2800" dirty="0">
                <a:latin typeface="+mn-lt"/>
              </a:rPr>
              <a:t>A </a:t>
            </a:r>
            <a:r>
              <a:rPr lang="en-US" altLang="pt-BR" sz="2800" dirty="0" err="1">
                <a:latin typeface="+mn-lt"/>
              </a:rPr>
              <a:t>diferença</a:t>
            </a:r>
            <a:r>
              <a:rPr lang="en-US" altLang="pt-BR" sz="2800" dirty="0">
                <a:latin typeface="+mn-lt"/>
              </a:rPr>
              <a:t> é </a:t>
            </a:r>
            <a:r>
              <a:rPr lang="en-US" altLang="pt-BR" sz="2800" dirty="0" err="1">
                <a:latin typeface="+mn-lt"/>
              </a:rPr>
              <a:t>que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nessa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fórmula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são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usadas</a:t>
            </a:r>
            <a:r>
              <a:rPr lang="en-US" altLang="pt-BR" sz="2800" dirty="0">
                <a:latin typeface="+mn-lt"/>
              </a:rPr>
              <a:t> as </a:t>
            </a:r>
            <a:r>
              <a:rPr lang="en-US" altLang="pt-BR" sz="2800" dirty="0" err="1">
                <a:latin typeface="+mn-lt"/>
              </a:rPr>
              <a:t>variâncias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observadas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nas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duas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amostras</a:t>
            </a:r>
            <a:r>
              <a:rPr lang="en-US" altLang="pt-BR" sz="2800" dirty="0">
                <a:latin typeface="+mn-lt"/>
              </a:rPr>
              <a:t>.</a:t>
            </a:r>
            <a:endParaRPr lang="en-US" altLang="pt-BR" sz="28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703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334339" y="450143"/>
            <a:ext cx="738291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altLang="pt-BR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Teste </a:t>
            </a:r>
            <a:r>
              <a:rPr lang="pt-BR" altLang="pt-BR" sz="44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pt-BR" altLang="pt-BR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variâncias diferentes </a:t>
            </a:r>
            <a:endParaRPr lang="en-US" altLang="pt-BR" sz="44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133F4163-CD26-4176-A521-E2988373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14" y="836712"/>
            <a:ext cx="763175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SzPct val="25000"/>
            </a:pPr>
            <a:r>
              <a:rPr lang="en-US" altLang="pt-BR" sz="2800" dirty="0" err="1">
                <a:latin typeface="+mn-lt"/>
              </a:rPr>
              <a:t>Neste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procedimento</a:t>
            </a:r>
            <a:r>
              <a:rPr lang="en-US" altLang="pt-BR" sz="2800" dirty="0">
                <a:latin typeface="+mn-lt"/>
              </a:rPr>
              <a:t> o </a:t>
            </a:r>
            <a:r>
              <a:rPr lang="en-US" altLang="pt-BR" sz="2800" dirty="0" err="1">
                <a:latin typeface="+mn-lt"/>
              </a:rPr>
              <a:t>número</a:t>
            </a:r>
            <a:r>
              <a:rPr lang="en-US" altLang="pt-BR" sz="2800" dirty="0">
                <a:latin typeface="+mn-lt"/>
              </a:rPr>
              <a:t> de </a:t>
            </a:r>
            <a:r>
              <a:rPr lang="en-US" altLang="pt-BR" sz="2800" dirty="0" err="1">
                <a:latin typeface="+mn-lt"/>
              </a:rPr>
              <a:t>graus</a:t>
            </a:r>
            <a:r>
              <a:rPr lang="en-US" altLang="pt-BR" sz="2800" dirty="0">
                <a:latin typeface="+mn-lt"/>
              </a:rPr>
              <a:t> de </a:t>
            </a:r>
            <a:r>
              <a:rPr lang="en-US" altLang="pt-BR" sz="2800" dirty="0" err="1">
                <a:latin typeface="+mn-lt"/>
              </a:rPr>
              <a:t>liberdade</a:t>
            </a:r>
            <a:r>
              <a:rPr lang="en-US" altLang="pt-BR" sz="2800" dirty="0">
                <a:latin typeface="+mn-lt"/>
              </a:rPr>
              <a:t> é </a:t>
            </a:r>
            <a:r>
              <a:rPr lang="en-US" altLang="pt-BR" sz="2800" dirty="0" err="1">
                <a:latin typeface="+mn-lt"/>
              </a:rPr>
              <a:t>calculado</a:t>
            </a:r>
            <a:r>
              <a:rPr lang="en-US" altLang="pt-BR" sz="2800" dirty="0">
                <a:latin typeface="+mn-lt"/>
              </a:rPr>
              <a:t> do </a:t>
            </a:r>
            <a:r>
              <a:rPr lang="en-US" altLang="pt-BR" sz="2800" dirty="0" err="1">
                <a:latin typeface="+mn-lt"/>
              </a:rPr>
              <a:t>seguinte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modo</a:t>
            </a:r>
            <a:r>
              <a:rPr lang="en-US" altLang="pt-BR" sz="2800" dirty="0">
                <a:latin typeface="+mn-lt"/>
              </a:rPr>
              <a:t>:</a:t>
            </a:r>
            <a:br>
              <a:rPr lang="en-US" altLang="pt-BR" sz="2800" dirty="0">
                <a:latin typeface="+mn-lt"/>
              </a:rPr>
            </a:br>
            <a:br>
              <a:rPr lang="en-US" altLang="pt-BR" sz="2800" dirty="0">
                <a:latin typeface="+mn-lt"/>
              </a:rPr>
            </a:br>
            <a:endParaRPr lang="en-US" altLang="pt-BR" sz="2800" baseline="-25000" dirty="0">
              <a:latin typeface="+mn-lt"/>
            </a:endParaRPr>
          </a:p>
        </p:txBody>
      </p:sp>
      <p:graphicFrame>
        <p:nvGraphicFramePr>
          <p:cNvPr id="14" name="Object 18">
            <a:extLst>
              <a:ext uri="{FF2B5EF4-FFF2-40B4-BE49-F238E27FC236}">
                <a16:creationId xmlns:a16="http://schemas.microsoft.com/office/drawing/2014/main" id="{209D329A-E8C1-44E3-9E9F-ECD44BC762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99736"/>
              </p:ext>
            </p:extLst>
          </p:nvPr>
        </p:nvGraphicFramePr>
        <p:xfrm>
          <a:off x="1691952" y="3327500"/>
          <a:ext cx="3529012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6" name="Equation" r:id="rId4" imgW="1180588" imgH="660113" progId="Equation.3">
                  <p:embed/>
                </p:oleObj>
              </mc:Choice>
              <mc:Fallback>
                <p:oleObj name="Equation" r:id="rId4" imgW="1180588" imgH="660113" progId="Equation.3">
                  <p:embed/>
                  <p:pic>
                    <p:nvPicPr>
                      <p:cNvPr id="1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952" y="3327500"/>
                        <a:ext cx="3529012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9">
            <a:extLst>
              <a:ext uri="{FF2B5EF4-FFF2-40B4-BE49-F238E27FC236}">
                <a16:creationId xmlns:a16="http://schemas.microsoft.com/office/drawing/2014/main" id="{83906DF4-2E7F-40D2-B1FF-B241A09BAC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884016"/>
              </p:ext>
            </p:extLst>
          </p:nvPr>
        </p:nvGraphicFramePr>
        <p:xfrm>
          <a:off x="6589389" y="3284637"/>
          <a:ext cx="1439863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7" name="Equation" r:id="rId6" imgW="457200" imgH="419100" progId="Equation.3">
                  <p:embed/>
                </p:oleObj>
              </mc:Choice>
              <mc:Fallback>
                <p:oleObj name="Equation" r:id="rId6" imgW="457200" imgH="419100" progId="Equation.3">
                  <p:embed/>
                  <p:pic>
                    <p:nvPicPr>
                      <p:cNvPr id="1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389" y="3284637"/>
                        <a:ext cx="1439863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0">
            <a:extLst>
              <a:ext uri="{FF2B5EF4-FFF2-40B4-BE49-F238E27FC236}">
                <a16:creationId xmlns:a16="http://schemas.microsoft.com/office/drawing/2014/main" id="{684EE9F1-A8E5-435B-9985-3ABE6FCA3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604" y="4962671"/>
            <a:ext cx="7282550" cy="187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2000" dirty="0">
                <a:latin typeface="+mn-lt"/>
              </a:rPr>
              <a:t>O </a:t>
            </a:r>
            <a:r>
              <a:rPr lang="en-US" altLang="pt-BR" sz="2000" dirty="0" err="1">
                <a:latin typeface="+mn-lt"/>
              </a:rPr>
              <a:t>número</a:t>
            </a:r>
            <a:r>
              <a:rPr lang="en-US" altLang="pt-BR" sz="2000" dirty="0">
                <a:latin typeface="+mn-lt"/>
              </a:rPr>
              <a:t> </a:t>
            </a:r>
            <a:r>
              <a:rPr lang="en-US" altLang="pt-BR" sz="2000" dirty="0" err="1">
                <a:latin typeface="+mn-lt"/>
              </a:rPr>
              <a:t>fornecido</a:t>
            </a:r>
            <a:r>
              <a:rPr lang="en-US" altLang="pt-BR" sz="2000" dirty="0">
                <a:latin typeface="+mn-lt"/>
              </a:rPr>
              <a:t> </a:t>
            </a:r>
            <a:r>
              <a:rPr lang="en-US" altLang="pt-BR" sz="2000" dirty="0" err="1">
                <a:latin typeface="+mn-lt"/>
              </a:rPr>
              <a:t>por</a:t>
            </a:r>
            <a:r>
              <a:rPr lang="en-US" altLang="pt-BR" sz="2000" dirty="0">
                <a:latin typeface="+mn-lt"/>
              </a:rPr>
              <a:t> </a:t>
            </a:r>
            <a:r>
              <a:rPr lang="en-US" altLang="pt-BR" sz="2000" dirty="0" err="1">
                <a:latin typeface="+mn-lt"/>
              </a:rPr>
              <a:t>essa</a:t>
            </a:r>
            <a:r>
              <a:rPr lang="en-US" altLang="pt-BR" sz="2000" dirty="0">
                <a:latin typeface="+mn-lt"/>
              </a:rPr>
              <a:t> </a:t>
            </a:r>
            <a:r>
              <a:rPr lang="en-US" altLang="pt-BR" sz="2000" dirty="0" err="1">
                <a:latin typeface="+mn-lt"/>
              </a:rPr>
              <a:t>fórmula</a:t>
            </a:r>
            <a:r>
              <a:rPr lang="en-US" altLang="pt-BR" sz="2000" dirty="0">
                <a:latin typeface="+mn-lt"/>
              </a:rPr>
              <a:t> é </a:t>
            </a:r>
            <a:r>
              <a:rPr lang="en-US" altLang="pt-BR" sz="2000" dirty="0" err="1">
                <a:latin typeface="+mn-lt"/>
              </a:rPr>
              <a:t>sempre</a:t>
            </a:r>
            <a:r>
              <a:rPr lang="en-US" altLang="pt-BR" sz="2000" dirty="0">
                <a:latin typeface="+mn-lt"/>
              </a:rPr>
              <a:t> </a:t>
            </a:r>
            <a:r>
              <a:rPr lang="en-US" altLang="pt-BR" sz="2000" dirty="0" err="1">
                <a:latin typeface="+mn-lt"/>
              </a:rPr>
              <a:t>aproximado</a:t>
            </a:r>
            <a:r>
              <a:rPr lang="en-US" altLang="pt-BR" sz="2000" dirty="0">
                <a:latin typeface="+mn-lt"/>
              </a:rPr>
              <a:t> para o </a:t>
            </a:r>
            <a:r>
              <a:rPr lang="en-US" altLang="pt-BR" sz="2000" dirty="0" err="1">
                <a:latin typeface="+mn-lt"/>
              </a:rPr>
              <a:t>número</a:t>
            </a:r>
            <a:r>
              <a:rPr lang="en-US" altLang="pt-BR" sz="2000" dirty="0">
                <a:latin typeface="+mn-lt"/>
              </a:rPr>
              <a:t> </a:t>
            </a:r>
            <a:r>
              <a:rPr lang="en-US" altLang="pt-BR" sz="2000" dirty="0" err="1">
                <a:latin typeface="+mn-lt"/>
              </a:rPr>
              <a:t>inteiro</a:t>
            </a:r>
            <a:r>
              <a:rPr lang="en-US" altLang="pt-BR" sz="2000" dirty="0">
                <a:latin typeface="+mn-lt"/>
              </a:rPr>
              <a:t> </a:t>
            </a:r>
            <a:r>
              <a:rPr lang="en-US" altLang="pt-BR" sz="2000" dirty="0" err="1">
                <a:latin typeface="+mn-lt"/>
              </a:rPr>
              <a:t>menor</a:t>
            </a:r>
            <a:r>
              <a:rPr lang="en-US" altLang="pt-BR" sz="2000" dirty="0">
                <a:latin typeface="+mn-lt"/>
              </a:rPr>
              <a:t>.</a:t>
            </a:r>
            <a:endParaRPr lang="en-US" altLang="pt-BR" sz="20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51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705012" y="450143"/>
            <a:ext cx="675542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4800" b="1" dirty="0">
                <a:solidFill>
                  <a:schemeClr val="tx1"/>
                </a:solidFill>
              </a:rPr>
              <a:t>Situação-problema 18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555FBB-A9BC-4938-BE6F-F6F192DF0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48" y="2113384"/>
            <a:ext cx="829560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Poor Richar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or Richar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or Richar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or Richar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Poor Richard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pt-BR" altLang="pt-BR" b="0" dirty="0">
                <a:latin typeface="+mn-lt"/>
              </a:rPr>
              <a:t>    Os dados a seguir referem-se ao conteúdo médio de material sólido em suspensão (mg L</a:t>
            </a:r>
            <a:r>
              <a:rPr lang="pt-BR" altLang="pt-BR" b="0" baseline="30000" dirty="0">
                <a:latin typeface="+mn-lt"/>
              </a:rPr>
              <a:t>-1</a:t>
            </a:r>
            <a:r>
              <a:rPr lang="pt-BR" altLang="pt-BR" b="0" dirty="0">
                <a:latin typeface="+mn-lt"/>
              </a:rPr>
              <a:t>) nas águas dos rios Verde e Crespo. O material sólido em suspensão difere nos dois rios</a:t>
            </a:r>
            <a:r>
              <a:rPr lang="en-US" altLang="pt-BR" b="0" dirty="0">
                <a:latin typeface="+mn-lt"/>
              </a:rPr>
              <a:t> (</a:t>
            </a:r>
            <a:r>
              <a:rPr lang="el-GR" altLang="pt-BR" b="0" dirty="0">
                <a:latin typeface="+mn-lt"/>
              </a:rPr>
              <a:t>α</a:t>
            </a:r>
            <a:r>
              <a:rPr lang="en-US" altLang="pt-BR" b="0" dirty="0">
                <a:latin typeface="+mn-lt"/>
              </a:rPr>
              <a:t> = 0,05)? C</a:t>
            </a:r>
            <a:r>
              <a:rPr lang="pt-BR" altLang="pt-BR" b="0" dirty="0" err="1">
                <a:latin typeface="+mn-lt"/>
              </a:rPr>
              <a:t>omente</a:t>
            </a:r>
            <a:r>
              <a:rPr lang="pt-BR" altLang="pt-BR" b="0" dirty="0">
                <a:latin typeface="+mn-lt"/>
              </a:rPr>
              <a:t> o resultado.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endParaRPr lang="pt-BR" altLang="pt-BR" b="0" dirty="0">
              <a:latin typeface="+mn-lt"/>
            </a:endParaRPr>
          </a:p>
        </p:txBody>
      </p:sp>
      <p:graphicFrame>
        <p:nvGraphicFramePr>
          <p:cNvPr id="13" name="Group 13">
            <a:extLst>
              <a:ext uri="{FF2B5EF4-FFF2-40B4-BE49-F238E27FC236}">
                <a16:creationId xmlns:a16="http://schemas.microsoft.com/office/drawing/2014/main" id="{D1A933FC-8BF6-430E-8ABB-396DB1F002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412067"/>
              </p:ext>
            </p:extLst>
          </p:nvPr>
        </p:nvGraphicFramePr>
        <p:xfrm>
          <a:off x="843838" y="4420980"/>
          <a:ext cx="8264666" cy="1189037"/>
        </p:xfrm>
        <a:graphic>
          <a:graphicData uri="http://schemas.openxmlformats.org/drawingml/2006/table">
            <a:tbl>
              <a:tblPr/>
              <a:tblGrid>
                <a:gridCol w="1399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4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4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5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8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43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74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622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Rio Verde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226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Rio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Crespo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410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390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501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420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480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456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495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507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385</a:t>
                      </a:r>
                    </a:p>
                  </a:txBody>
                  <a:tcPr marT="45732" marB="45732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7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705012" y="450143"/>
            <a:ext cx="675542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4800" b="1" dirty="0">
                <a:solidFill>
                  <a:schemeClr val="tx1"/>
                </a:solidFill>
              </a:rPr>
              <a:t>Situação-problema 18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298FFB34-8728-4AB5-946F-0F774B3AD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376" y="1844824"/>
            <a:ext cx="752987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SzPct val="25000"/>
            </a:pPr>
            <a:r>
              <a:rPr lang="en-US" altLang="pt-BR" sz="2800" dirty="0" err="1">
                <a:latin typeface="+mn-lt"/>
              </a:rPr>
              <a:t>Quais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devem</a:t>
            </a:r>
            <a:r>
              <a:rPr lang="en-US" altLang="pt-BR" sz="2800" dirty="0">
                <a:latin typeface="+mn-lt"/>
              </a:rPr>
              <a:t> ser as </a:t>
            </a:r>
            <a:r>
              <a:rPr lang="en-US" altLang="pt-BR" sz="2800" dirty="0" err="1">
                <a:latin typeface="+mn-lt"/>
              </a:rPr>
              <a:t>considerações</a:t>
            </a:r>
            <a:r>
              <a:rPr lang="en-US" altLang="pt-BR" sz="2800" dirty="0">
                <a:latin typeface="+mn-lt"/>
              </a:rPr>
              <a:t> para que se </a:t>
            </a:r>
            <a:r>
              <a:rPr lang="en-US" altLang="pt-BR" sz="2800" dirty="0" err="1">
                <a:latin typeface="+mn-lt"/>
              </a:rPr>
              <a:t>possa</a:t>
            </a:r>
            <a:r>
              <a:rPr lang="en-US" altLang="pt-BR" sz="2800" dirty="0">
                <a:latin typeface="+mn-lt"/>
              </a:rPr>
              <a:t> responder </a:t>
            </a:r>
            <a:r>
              <a:rPr lang="en-US" altLang="pt-BR" sz="2800" dirty="0" err="1">
                <a:latin typeface="+mn-lt"/>
              </a:rPr>
              <a:t>ao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questionamento</a:t>
            </a:r>
            <a:r>
              <a:rPr lang="en-US" altLang="pt-BR" sz="2800" dirty="0">
                <a:latin typeface="+mn-lt"/>
              </a:rPr>
              <a:t>: </a:t>
            </a:r>
            <a:r>
              <a:rPr lang="en-US" altLang="pt-BR" sz="2800" dirty="0" err="1">
                <a:latin typeface="+mn-lt"/>
              </a:rPr>
              <a:t>há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diferença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significativa</a:t>
            </a:r>
            <a:r>
              <a:rPr lang="en-US" altLang="pt-BR" sz="2800" dirty="0">
                <a:latin typeface="+mn-lt"/>
              </a:rPr>
              <a:t> no </a:t>
            </a:r>
            <a:r>
              <a:rPr lang="en-US" altLang="pt-BR" sz="2800" dirty="0" err="1">
                <a:latin typeface="+mn-lt"/>
              </a:rPr>
              <a:t>conteúdo</a:t>
            </a:r>
            <a:r>
              <a:rPr lang="en-US" altLang="pt-BR" sz="2800" dirty="0">
                <a:latin typeface="+mn-lt"/>
              </a:rPr>
              <a:t> de material </a:t>
            </a:r>
            <a:r>
              <a:rPr lang="en-US" altLang="pt-BR" sz="2800" dirty="0" err="1">
                <a:latin typeface="+mn-lt"/>
              </a:rPr>
              <a:t>sólido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em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suspensão</a:t>
            </a:r>
            <a:r>
              <a:rPr lang="en-US" altLang="pt-BR" sz="2800" dirty="0">
                <a:latin typeface="+mn-lt"/>
              </a:rPr>
              <a:t>?</a:t>
            </a:r>
            <a:endParaRPr lang="el-GR" altLang="pt-BR" sz="2800" dirty="0">
              <a:latin typeface="+mn-lt"/>
            </a:endParaRP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5781AEBF-98C3-4575-87AA-A2D53B66E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714" y="4293096"/>
            <a:ext cx="8012144" cy="187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2400" dirty="0" err="1">
                <a:latin typeface="+mn-lt"/>
              </a:rPr>
              <a:t>Variância</a:t>
            </a:r>
            <a:r>
              <a:rPr lang="en-US" altLang="pt-BR" sz="2400" dirty="0">
                <a:latin typeface="+mn-lt"/>
              </a:rPr>
              <a:t> do </a:t>
            </a:r>
            <a:r>
              <a:rPr lang="en-US" altLang="pt-BR" sz="2400" dirty="0" err="1">
                <a:latin typeface="+mn-lt"/>
              </a:rPr>
              <a:t>rio</a:t>
            </a:r>
            <a:r>
              <a:rPr lang="en-US" altLang="pt-BR" sz="2400" dirty="0">
                <a:latin typeface="+mn-lt"/>
              </a:rPr>
              <a:t> Verde: 479,8</a:t>
            </a:r>
          </a:p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2400" dirty="0" err="1">
                <a:latin typeface="+mn-lt"/>
              </a:rPr>
              <a:t>Variância</a:t>
            </a:r>
            <a:r>
              <a:rPr lang="en-US" altLang="pt-BR" sz="2400" dirty="0">
                <a:latin typeface="+mn-lt"/>
              </a:rPr>
              <a:t> do </a:t>
            </a:r>
            <a:r>
              <a:rPr lang="en-US" altLang="pt-BR" sz="2400" dirty="0" err="1">
                <a:latin typeface="+mn-lt"/>
              </a:rPr>
              <a:t>rio</a:t>
            </a:r>
            <a:r>
              <a:rPr lang="en-US" altLang="pt-BR" sz="2400" dirty="0">
                <a:latin typeface="+mn-lt"/>
              </a:rPr>
              <a:t> </a:t>
            </a:r>
            <a:r>
              <a:rPr lang="en-US" altLang="pt-BR" sz="2400" dirty="0" err="1">
                <a:latin typeface="+mn-lt"/>
              </a:rPr>
              <a:t>Crespo</a:t>
            </a:r>
            <a:r>
              <a:rPr lang="en-US" altLang="pt-BR" sz="2400" dirty="0">
                <a:latin typeface="+mn-lt"/>
              </a:rPr>
              <a:t>: 2.391,5</a:t>
            </a:r>
            <a:endParaRPr lang="en-US" altLang="pt-BR" sz="24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59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705012" y="450143"/>
            <a:ext cx="675542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4800" b="1" dirty="0">
                <a:solidFill>
                  <a:schemeClr val="tx1"/>
                </a:solidFill>
              </a:rPr>
              <a:t>Teste de </a:t>
            </a:r>
            <a:r>
              <a:rPr lang="pt-BR" sz="4800" b="1" dirty="0" err="1">
                <a:solidFill>
                  <a:schemeClr val="tx1"/>
                </a:solidFill>
              </a:rPr>
              <a:t>Homocedasticidade</a:t>
            </a:r>
            <a:endParaRPr lang="pt-BR" sz="4800" b="1" dirty="0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8">
                <a:extLst>
                  <a:ext uri="{FF2B5EF4-FFF2-40B4-BE49-F238E27FC236}">
                    <a16:creationId xmlns:a16="http://schemas.microsoft.com/office/drawing/2014/main" id="{20C998C9-34A0-4125-A5A0-BE42FBC42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3648" y="2570854"/>
                <a:ext cx="4165600" cy="3121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8401" tIns="39200" rIns="78401" bIns="39200"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20000"/>
                  </a:spcBef>
                </a:pPr>
                <a:endParaRPr lang="pt-BR" altLang="pt-BR" dirty="0">
                  <a:latin typeface="+mn-lt"/>
                </a:endParaRPr>
              </a:p>
              <a:p>
                <a:pPr algn="l" eaLnBrk="1" hangingPunct="1">
                  <a:spcBef>
                    <a:spcPct val="20000"/>
                  </a:spcBef>
                </a:pPr>
                <a:r>
                  <a:rPr lang="pt-BR" altLang="pt-BR" sz="2800" dirty="0">
                    <a:latin typeface="+mn-lt"/>
                  </a:rPr>
                  <a:t>Teste de variâncias</a:t>
                </a:r>
                <a:r>
                  <a:rPr lang="pt-BR" altLang="pt-BR" sz="2800" i="1" dirty="0">
                    <a:latin typeface="+mn-lt"/>
                  </a:rPr>
                  <a:t> </a:t>
                </a:r>
              </a:p>
              <a:p>
                <a:pPr algn="l" eaLnBrk="1" hangingPunct="1">
                  <a:spcBef>
                    <a:spcPct val="20000"/>
                  </a:spcBef>
                </a:pPr>
                <a:endParaRPr lang="pt-BR" altLang="pt-BR" sz="2800" dirty="0">
                  <a:latin typeface="+mn-lt"/>
                </a:endParaRPr>
              </a:p>
              <a:p>
                <a:pPr eaLnBrk="1" hangingPunct="1">
                  <a:spcBef>
                    <a:spcPct val="20000"/>
                  </a:spcBef>
                </a:pPr>
                <a:r>
                  <a:rPr lang="pt-BR" altLang="pt-BR" sz="2800" dirty="0">
                    <a:latin typeface="+mn-lt"/>
                  </a:rPr>
                  <a:t>H</a:t>
                </a:r>
                <a:r>
                  <a:rPr lang="pt-BR" altLang="pt-BR" sz="2800" baseline="-25000" dirty="0">
                    <a:latin typeface="+mn-lt"/>
                  </a:rPr>
                  <a:t>0</a:t>
                </a:r>
                <a:r>
                  <a:rPr lang="pt-BR" altLang="pt-BR" sz="2800" dirty="0">
                    <a:latin typeface="+mn-lt"/>
                  </a:rPr>
                  <a:t>: </a:t>
                </a:r>
                <a:r>
                  <a:rPr lang="pt-BR" altLang="pt-BR" sz="2800" dirty="0">
                    <a:latin typeface="+mn-lt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pt-BR" alt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𝜎</m:t>
                        </m:r>
                      </m:e>
                      <m:sub>
                        <m:r>
                          <a:rPr lang="pt-BR" alt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  <m:sup>
                        <m:r>
                          <a:rPr lang="pt-BR" alt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altLang="pt-BR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alt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alt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alt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altLang="pt-BR" sz="2800" dirty="0">
                    <a:sym typeface="Symbol" pitchFamily="18" charset="2"/>
                  </a:rPr>
                  <a:t> </a:t>
                </a:r>
                <a:endParaRPr lang="pt-BR" altLang="pt-BR" sz="2800" baseline="-25000" dirty="0">
                  <a:latin typeface="+mn-lt"/>
                </a:endParaRPr>
              </a:p>
              <a:p>
                <a:pPr eaLnBrk="1" hangingPunct="1">
                  <a:spcBef>
                    <a:spcPct val="20000"/>
                  </a:spcBef>
                </a:pPr>
                <a:r>
                  <a:rPr lang="pt-BR" altLang="pt-BR" sz="2800" dirty="0">
                    <a:latin typeface="+mn-lt"/>
                  </a:rPr>
                  <a:t>H</a:t>
                </a:r>
                <a:r>
                  <a:rPr lang="pt-BR" altLang="pt-BR" sz="2800" baseline="-25000" dirty="0">
                    <a:latin typeface="+mn-lt"/>
                  </a:rPr>
                  <a:t>1</a:t>
                </a:r>
                <a:r>
                  <a:rPr lang="pt-BR" altLang="pt-BR" sz="2800" dirty="0">
                    <a:latin typeface="+mn-lt"/>
                  </a:rPr>
                  <a:t>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pt-BR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𝜎</m:t>
                        </m:r>
                      </m:e>
                      <m:sub>
                        <m:r>
                          <a:rPr lang="pt-BR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  <m:sup>
                        <m:r>
                          <a:rPr lang="pt-BR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altLang="pt-BR" sz="2800" dirty="0"/>
                  <a:t> </a:t>
                </a:r>
                <a:r>
                  <a:rPr lang="pt-BR" altLang="pt-BR" sz="2800" dirty="0">
                    <a:sym typeface="Symbol" pitchFamily="18" charset="2"/>
                  </a:rPr>
                  <a:t></a:t>
                </a:r>
                <a:r>
                  <a:rPr lang="pt-BR" altLang="pt-BR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altLang="pt-BR" sz="2800" dirty="0">
                    <a:sym typeface="Symbol" pitchFamily="18" charset="2"/>
                  </a:rPr>
                  <a:t> </a:t>
                </a:r>
                <a:endParaRPr lang="pt-BR" altLang="pt-BR" sz="2800" baseline="-25000" dirty="0">
                  <a:latin typeface="+mn-lt"/>
                </a:endParaRPr>
              </a:p>
              <a:p>
                <a:pPr algn="l" eaLnBrk="1" hangingPunct="1">
                  <a:spcBef>
                    <a:spcPct val="20000"/>
                  </a:spcBef>
                </a:pPr>
                <a:r>
                  <a:rPr lang="en-US" altLang="pt-BR" sz="28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18">
                <a:extLst>
                  <a:ext uri="{FF2B5EF4-FFF2-40B4-BE49-F238E27FC236}">
                    <a16:creationId xmlns:a16="http://schemas.microsoft.com/office/drawing/2014/main" id="{20C998C9-34A0-4125-A5A0-BE42FBC42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2570854"/>
                <a:ext cx="4165600" cy="3121499"/>
              </a:xfrm>
              <a:prstGeom prst="rect">
                <a:avLst/>
              </a:prstGeom>
              <a:blipFill>
                <a:blip r:embed="rId3"/>
                <a:stretch>
                  <a:fillRect l="-32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8">
                <a:extLst>
                  <a:ext uri="{FF2B5EF4-FFF2-40B4-BE49-F238E27FC236}">
                    <a16:creationId xmlns:a16="http://schemas.microsoft.com/office/drawing/2014/main" id="{B909A6D5-FAA0-475E-929D-AC5B6887B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9008" y="2380209"/>
                <a:ext cx="2814110" cy="3121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8401" tIns="39200" rIns="78401" bIns="39200"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20000"/>
                  </a:spcBef>
                </a:pPr>
                <a:endParaRPr lang="pt-BR" altLang="pt-BR" dirty="0">
                  <a:latin typeface="+mn-lt"/>
                </a:endParaRPr>
              </a:p>
              <a:p>
                <a:pPr algn="l" eaLnBrk="1" hangingPunct="1">
                  <a:spcBef>
                    <a:spcPct val="20000"/>
                  </a:spcBef>
                </a:pPr>
                <a:endParaRPr lang="pt-BR" altLang="pt-BR" sz="2800" dirty="0">
                  <a:latin typeface="+mn-lt"/>
                </a:endParaRPr>
              </a:p>
              <a:p>
                <a:pPr algn="l" eaLnBrk="1" hangingPunct="1">
                  <a:spcBef>
                    <a:spcPct val="20000"/>
                  </a:spcBef>
                </a:pPr>
                <a:endParaRPr lang="pt-BR" altLang="pt-BR" sz="2800" dirty="0">
                  <a:latin typeface="+mn-lt"/>
                </a:endParaRPr>
              </a:p>
              <a:p>
                <a:pPr eaLnBrk="1" hangingPunct="1">
                  <a:spcBef>
                    <a:spcPct val="20000"/>
                  </a:spcBef>
                </a:pPr>
                <a:r>
                  <a:rPr lang="pt-BR" altLang="pt-BR" sz="2800" dirty="0">
                    <a:latin typeface="+mn-lt"/>
                  </a:rPr>
                  <a:t>H</a:t>
                </a:r>
                <a:r>
                  <a:rPr lang="pt-BR" altLang="pt-BR" sz="2800" baseline="-25000" dirty="0">
                    <a:latin typeface="+mn-lt"/>
                  </a:rPr>
                  <a:t>0</a:t>
                </a:r>
                <a:r>
                  <a:rPr lang="pt-BR" altLang="pt-BR" sz="28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altLang="pt-BR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altLang="pt-B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altLang="pt-B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altLang="pt-B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pt-BR" altLang="pt-BR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altLang="pt-B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altLang="pt-B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altLang="pt-B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pt-BR" altLang="pt-BR" sz="2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altLang="pt-BR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t-BR" altLang="pt-BR" sz="2800" baseline="-25000" dirty="0">
                    <a:latin typeface="+mn-lt"/>
                  </a:rPr>
                  <a:t> 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pt-BR" altLang="pt-BR" sz="2800" dirty="0">
                    <a:latin typeface="+mn-lt"/>
                  </a:rPr>
                  <a:t>H</a:t>
                </a:r>
                <a:r>
                  <a:rPr lang="pt-BR" altLang="pt-BR" sz="2800" baseline="-25000" dirty="0">
                    <a:latin typeface="+mn-lt"/>
                  </a:rPr>
                  <a:t>1</a:t>
                </a:r>
                <a:r>
                  <a:rPr lang="pt-BR" altLang="pt-BR" sz="2800" dirty="0">
                    <a:latin typeface="+mn-lt"/>
                  </a:rPr>
                  <a:t>:</a:t>
                </a:r>
                <a:r>
                  <a:rPr lang="pt-BR" altLang="pt-BR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altLang="pt-BR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alt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altLang="pt-BR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altLang="pt-B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pt-BR" altLang="pt-BR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alt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altLang="pt-B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altLang="pt-B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pt-BR" altLang="pt-BR" sz="28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altLang="pt-BR" sz="280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pt-BR" altLang="pt-BR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pt-BR" altLang="pt-BR" sz="2800" baseline="-25000" dirty="0"/>
                  <a:t> 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pt-BR" altLang="pt-BR" sz="2800" dirty="0">
                    <a:latin typeface="+mn-lt"/>
                  </a:rPr>
                  <a:t> </a:t>
                </a:r>
                <a:endParaRPr lang="pt-BR" altLang="pt-BR" sz="2800" baseline="-25000" dirty="0">
                  <a:latin typeface="+mn-lt"/>
                </a:endParaRPr>
              </a:p>
              <a:p>
                <a:pPr algn="l" eaLnBrk="1" hangingPunct="1">
                  <a:spcBef>
                    <a:spcPct val="20000"/>
                  </a:spcBef>
                </a:pPr>
                <a:r>
                  <a:rPr lang="en-US" altLang="pt-BR" sz="28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8">
                <a:extLst>
                  <a:ext uri="{FF2B5EF4-FFF2-40B4-BE49-F238E27FC236}">
                    <a16:creationId xmlns:a16="http://schemas.microsoft.com/office/drawing/2014/main" id="{B909A6D5-FAA0-475E-929D-AC5B6887B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9008" y="2380209"/>
                <a:ext cx="2814110" cy="3121499"/>
              </a:xfrm>
              <a:prstGeom prst="rect">
                <a:avLst/>
              </a:prstGeom>
              <a:blipFill>
                <a:blip r:embed="rId4"/>
                <a:stretch>
                  <a:fillRect l="-4762" b="-19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8">
            <a:extLst>
              <a:ext uri="{FF2B5EF4-FFF2-40B4-BE49-F238E27FC236}">
                <a16:creationId xmlns:a16="http://schemas.microsoft.com/office/drawing/2014/main" id="{67C23E27-2D81-43CF-B9D6-88C8C3640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600" y="3907901"/>
            <a:ext cx="1359652" cy="31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401" tIns="39200" rIns="78401" bIns="3920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pt-BR" altLang="pt-BR" dirty="0">
              <a:latin typeface="+mn-lt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pt-BR" altLang="pt-BR" sz="2800" dirty="0">
                <a:latin typeface="+mn-lt"/>
              </a:rPr>
              <a:t>ou</a:t>
            </a:r>
            <a:endParaRPr lang="en-US" alt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04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1705012" y="421268"/>
            <a:ext cx="675542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4800" b="1" dirty="0">
                <a:solidFill>
                  <a:schemeClr val="tx1"/>
                </a:solidFill>
              </a:rPr>
              <a:t>Teste de </a:t>
            </a:r>
            <a:r>
              <a:rPr lang="pt-BR" sz="4800" b="1" dirty="0" err="1">
                <a:solidFill>
                  <a:schemeClr val="tx1"/>
                </a:solidFill>
              </a:rPr>
              <a:t>Homocedasticidade</a:t>
            </a:r>
            <a:endParaRPr lang="pt-BR" sz="4800" b="1" dirty="0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B6FD81C-3D1E-4A89-8821-7C7A9A89AE95}"/>
              </a:ext>
            </a:extLst>
          </p:cNvPr>
          <p:cNvSpPr txBox="1"/>
          <p:nvPr/>
        </p:nvSpPr>
        <p:spPr>
          <a:xfrm rot="16471910">
            <a:off x="-1541251" y="3055065"/>
            <a:ext cx="363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   Estatística II 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F3A8A255-51F0-4566-900B-8202CB3E4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2204864"/>
            <a:ext cx="7703766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2800" dirty="0">
                <a:latin typeface="+mn-lt"/>
              </a:rPr>
              <a:t>O valor </a:t>
            </a:r>
            <a:r>
              <a:rPr lang="en-US" altLang="pt-BR" sz="2800" dirty="0" err="1">
                <a:latin typeface="+mn-lt"/>
              </a:rPr>
              <a:t>crítico</a:t>
            </a:r>
            <a:r>
              <a:rPr lang="en-US" altLang="pt-BR" sz="2800" dirty="0">
                <a:latin typeface="+mn-lt"/>
              </a:rPr>
              <a:t> de F </a:t>
            </a:r>
            <a:r>
              <a:rPr lang="en-US" altLang="pt-BR" sz="2800" dirty="0" err="1">
                <a:latin typeface="+mn-lt"/>
              </a:rPr>
              <a:t>depende</a:t>
            </a:r>
            <a:r>
              <a:rPr lang="en-US" altLang="pt-BR" sz="2800" dirty="0">
                <a:latin typeface="+mn-lt"/>
              </a:rPr>
              <a:t> do </a:t>
            </a:r>
            <a:r>
              <a:rPr lang="en-US" altLang="pt-BR" sz="2800" dirty="0" err="1">
                <a:latin typeface="+mn-lt"/>
              </a:rPr>
              <a:t>nível</a:t>
            </a:r>
            <a:r>
              <a:rPr lang="en-US" altLang="pt-BR" sz="2800" dirty="0">
                <a:latin typeface="+mn-lt"/>
              </a:rPr>
              <a:t> de </a:t>
            </a:r>
            <a:r>
              <a:rPr lang="en-US" altLang="pt-BR" sz="2800" dirty="0" err="1">
                <a:latin typeface="+mn-lt"/>
              </a:rPr>
              <a:t>significância</a:t>
            </a:r>
            <a:r>
              <a:rPr lang="en-US" altLang="pt-BR" sz="2800" dirty="0">
                <a:latin typeface="+mn-lt"/>
              </a:rPr>
              <a:t> (</a:t>
            </a:r>
            <a:r>
              <a:rPr lang="el-GR" altLang="pt-BR" sz="2800" dirty="0">
                <a:latin typeface="+mn-lt"/>
              </a:rPr>
              <a:t>α</a:t>
            </a:r>
            <a:r>
              <a:rPr lang="en-US" altLang="pt-BR" sz="2800" dirty="0">
                <a:latin typeface="+mn-lt"/>
              </a:rPr>
              <a:t>) e do </a:t>
            </a:r>
            <a:r>
              <a:rPr lang="en-US" altLang="pt-BR" sz="2800" dirty="0" err="1">
                <a:latin typeface="+mn-lt"/>
              </a:rPr>
              <a:t>número</a:t>
            </a:r>
            <a:r>
              <a:rPr lang="en-US" altLang="pt-BR" sz="2800" dirty="0">
                <a:latin typeface="+mn-lt"/>
              </a:rPr>
              <a:t> de </a:t>
            </a:r>
            <a:r>
              <a:rPr lang="en-US" altLang="pt-BR" sz="2800" dirty="0" err="1">
                <a:latin typeface="+mn-lt"/>
              </a:rPr>
              <a:t>graus</a:t>
            </a:r>
            <a:r>
              <a:rPr lang="en-US" altLang="pt-BR" sz="2800" dirty="0">
                <a:latin typeface="+mn-lt"/>
              </a:rPr>
              <a:t> de </a:t>
            </a:r>
            <a:r>
              <a:rPr lang="en-US" altLang="pt-BR" sz="2800" dirty="0" err="1">
                <a:latin typeface="+mn-lt"/>
              </a:rPr>
              <a:t>liberdade</a:t>
            </a:r>
            <a:r>
              <a:rPr lang="en-US" altLang="pt-BR" sz="2800" dirty="0">
                <a:latin typeface="+mn-lt"/>
              </a:rPr>
              <a:t> (n – 1) de </a:t>
            </a:r>
            <a:r>
              <a:rPr lang="en-US" altLang="pt-BR" sz="2800" dirty="0" err="1">
                <a:latin typeface="+mn-lt"/>
              </a:rPr>
              <a:t>cada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amostra</a:t>
            </a:r>
            <a:r>
              <a:rPr lang="en-US" altLang="pt-BR" sz="2800" dirty="0">
                <a:latin typeface="+mn-lt"/>
              </a:rPr>
              <a:t>, </a:t>
            </a:r>
            <a:r>
              <a:rPr lang="en-US" altLang="pt-BR" sz="2800" dirty="0" err="1">
                <a:latin typeface="+mn-lt"/>
              </a:rPr>
              <a:t>sendo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indicado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por</a:t>
            </a:r>
            <a:r>
              <a:rPr lang="en-US" altLang="pt-BR" sz="2800" dirty="0">
                <a:latin typeface="+mn-lt"/>
              </a:rPr>
              <a:t> </a:t>
            </a:r>
          </a:p>
          <a:p>
            <a:pPr algn="l" eaLnBrk="1" hangingPunct="1">
              <a:lnSpc>
                <a:spcPct val="120000"/>
              </a:lnSpc>
              <a:buSzPct val="25000"/>
            </a:pPr>
            <a:br>
              <a:rPr lang="en-US" altLang="pt-BR" sz="3600" dirty="0">
                <a:latin typeface="+mn-lt"/>
              </a:rPr>
            </a:br>
            <a:br>
              <a:rPr lang="en-US" altLang="pt-BR" sz="3600" dirty="0">
                <a:latin typeface="+mn-lt"/>
              </a:rPr>
            </a:br>
            <a:endParaRPr lang="en-US" altLang="pt-BR" sz="3600" dirty="0">
              <a:latin typeface="+mn-lt"/>
            </a:endParaRPr>
          </a:p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2000" dirty="0" err="1">
                <a:latin typeface="+mn-lt"/>
              </a:rPr>
              <a:t>gl</a:t>
            </a:r>
            <a:r>
              <a:rPr lang="en-US" altLang="pt-BR" sz="2000" baseline="-25000" dirty="0" err="1">
                <a:latin typeface="+mn-lt"/>
              </a:rPr>
              <a:t>N</a:t>
            </a:r>
            <a:r>
              <a:rPr lang="en-US" altLang="pt-BR" sz="2000" dirty="0">
                <a:latin typeface="+mn-lt"/>
              </a:rPr>
              <a:t> </a:t>
            </a:r>
            <a:r>
              <a:rPr lang="en-US" altLang="pt-BR" sz="2000" dirty="0" err="1">
                <a:latin typeface="+mn-lt"/>
              </a:rPr>
              <a:t>significa</a:t>
            </a:r>
            <a:r>
              <a:rPr lang="en-US" altLang="pt-BR" sz="2000" dirty="0">
                <a:latin typeface="+mn-lt"/>
              </a:rPr>
              <a:t> </a:t>
            </a:r>
            <a:r>
              <a:rPr lang="en-US" altLang="pt-BR" sz="2000" dirty="0" err="1">
                <a:latin typeface="+mn-lt"/>
              </a:rPr>
              <a:t>graus</a:t>
            </a:r>
            <a:r>
              <a:rPr lang="en-US" altLang="pt-BR" sz="2000" dirty="0">
                <a:latin typeface="+mn-lt"/>
              </a:rPr>
              <a:t> de </a:t>
            </a:r>
            <a:r>
              <a:rPr lang="en-US" altLang="pt-BR" sz="2000" dirty="0" err="1">
                <a:latin typeface="+mn-lt"/>
              </a:rPr>
              <a:t>liberdade</a:t>
            </a:r>
            <a:r>
              <a:rPr lang="en-US" altLang="pt-BR" sz="2000" dirty="0">
                <a:latin typeface="+mn-lt"/>
              </a:rPr>
              <a:t> da </a:t>
            </a:r>
            <a:r>
              <a:rPr lang="en-US" altLang="pt-BR" sz="2000" dirty="0" err="1">
                <a:latin typeface="+mn-lt"/>
              </a:rPr>
              <a:t>variância</a:t>
            </a:r>
            <a:r>
              <a:rPr lang="en-US" altLang="pt-BR" sz="2000" dirty="0">
                <a:latin typeface="+mn-lt"/>
              </a:rPr>
              <a:t> do </a:t>
            </a:r>
            <a:r>
              <a:rPr lang="en-US" altLang="pt-BR" sz="2000" dirty="0" err="1">
                <a:latin typeface="+mn-lt"/>
              </a:rPr>
              <a:t>numerador</a:t>
            </a:r>
            <a:r>
              <a:rPr lang="en-US" altLang="pt-BR" sz="2000" dirty="0">
                <a:latin typeface="+mn-lt"/>
              </a:rPr>
              <a:t> e </a:t>
            </a:r>
            <a:r>
              <a:rPr lang="en-US" altLang="pt-BR" sz="2000" dirty="0" err="1">
                <a:latin typeface="+mn-lt"/>
              </a:rPr>
              <a:t>gl</a:t>
            </a:r>
            <a:r>
              <a:rPr lang="en-US" altLang="pt-BR" sz="2000" baseline="-25000" dirty="0" err="1">
                <a:latin typeface="+mn-lt"/>
              </a:rPr>
              <a:t>D</a:t>
            </a:r>
            <a:r>
              <a:rPr lang="en-US" altLang="pt-BR" sz="2000" dirty="0">
                <a:latin typeface="+mn-lt"/>
              </a:rPr>
              <a:t>, o </a:t>
            </a:r>
            <a:r>
              <a:rPr lang="en-US" altLang="pt-BR" sz="2000" dirty="0" err="1">
                <a:latin typeface="+mn-lt"/>
              </a:rPr>
              <a:t>mesmo</a:t>
            </a:r>
            <a:r>
              <a:rPr lang="en-US" altLang="pt-BR" sz="2000" dirty="0">
                <a:latin typeface="+mn-lt"/>
              </a:rPr>
              <a:t> para o </a:t>
            </a:r>
            <a:r>
              <a:rPr lang="en-US" altLang="pt-BR" sz="2000" dirty="0" err="1">
                <a:latin typeface="+mn-lt"/>
              </a:rPr>
              <a:t>denominador</a:t>
            </a:r>
            <a:r>
              <a:rPr lang="en-US" altLang="pt-BR" sz="2000" dirty="0">
                <a:latin typeface="+mn-lt"/>
              </a:rPr>
              <a:t>.</a:t>
            </a:r>
            <a:br>
              <a:rPr lang="en-US" altLang="pt-BR" sz="2000" dirty="0">
                <a:latin typeface="+mn-lt"/>
              </a:rPr>
            </a:br>
            <a:endParaRPr lang="el-GR" altLang="pt-BR" sz="2400" baseline="-25000" dirty="0">
              <a:latin typeface="+mn-lt"/>
            </a:endParaRPr>
          </a:p>
        </p:txBody>
      </p:sp>
      <p:graphicFrame>
        <p:nvGraphicFramePr>
          <p:cNvPr id="17" name="Object 19">
            <a:extLst>
              <a:ext uri="{FF2B5EF4-FFF2-40B4-BE49-F238E27FC236}">
                <a16:creationId xmlns:a16="http://schemas.microsoft.com/office/drawing/2014/main" id="{F2ACCAEF-B6ED-4C64-AC22-9A260282FC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725557"/>
              </p:ext>
            </p:extLst>
          </p:nvPr>
        </p:nvGraphicFramePr>
        <p:xfrm>
          <a:off x="3490790" y="3861048"/>
          <a:ext cx="252095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7" name="Equation" r:id="rId4" imgW="533169" imgH="241195" progId="Equation.3">
                  <p:embed/>
                </p:oleObj>
              </mc:Choice>
              <mc:Fallback>
                <p:oleObj name="Equation" r:id="rId4" imgW="533169" imgH="241195" progId="Equation.3">
                  <p:embed/>
                  <p:pic>
                    <p:nvPicPr>
                      <p:cNvPr id="1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790" y="3861048"/>
                        <a:ext cx="2520950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456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16088</TotalTime>
  <Words>1719</Words>
  <Application>Microsoft Office PowerPoint</Application>
  <PresentationFormat>Apresentação na tela (4:3)</PresentationFormat>
  <Paragraphs>360</Paragraphs>
  <Slides>37</Slides>
  <Notes>37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37</vt:i4>
      </vt:variant>
    </vt:vector>
  </HeadingPairs>
  <TitlesOfParts>
    <vt:vector size="49" baseType="lpstr">
      <vt:lpstr>Aparajita</vt:lpstr>
      <vt:lpstr>Arabic Typesetting</vt:lpstr>
      <vt:lpstr>Arial</vt:lpstr>
      <vt:lpstr>Calibri</vt:lpstr>
      <vt:lpstr>Cambria Math</vt:lpstr>
      <vt:lpstr>Lucida Console</vt:lpstr>
      <vt:lpstr>Monotype Corsiva</vt:lpstr>
      <vt:lpstr>Tema do Office</vt:lpstr>
      <vt:lpstr>CorelDRAW</vt:lpstr>
      <vt:lpstr>Equation</vt:lpstr>
      <vt:lpstr>CorelDRAW.Graphic.12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</dc:creator>
  <cp:lastModifiedBy>Carpe diem</cp:lastModifiedBy>
  <cp:revision>919</cp:revision>
  <cp:lastPrinted>2018-02-19T19:10:45Z</cp:lastPrinted>
  <dcterms:created xsi:type="dcterms:W3CDTF">2014-03-24T02:20:35Z</dcterms:created>
  <dcterms:modified xsi:type="dcterms:W3CDTF">2019-10-11T12:44:22Z</dcterms:modified>
</cp:coreProperties>
</file>