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60"/>
  </p:notesMasterIdLst>
  <p:handoutMasterIdLst>
    <p:handoutMasterId r:id="rId61"/>
  </p:handoutMasterIdLst>
  <p:sldIdLst>
    <p:sldId id="4478" r:id="rId2"/>
    <p:sldId id="4287" r:id="rId3"/>
    <p:sldId id="4633" r:id="rId4"/>
    <p:sldId id="4050" r:id="rId5"/>
    <p:sldId id="4605" r:id="rId6"/>
    <p:sldId id="4606" r:id="rId7"/>
    <p:sldId id="4607" r:id="rId8"/>
    <p:sldId id="4608" r:id="rId9"/>
    <p:sldId id="4609" r:id="rId10"/>
    <p:sldId id="4614" r:id="rId11"/>
    <p:sldId id="4616" r:id="rId12"/>
    <p:sldId id="4617" r:id="rId13"/>
    <p:sldId id="4369" r:id="rId14"/>
    <p:sldId id="4370" r:id="rId15"/>
    <p:sldId id="4618" r:id="rId16"/>
    <p:sldId id="4062" r:id="rId17"/>
    <p:sldId id="4063" r:id="rId18"/>
    <p:sldId id="4342" r:id="rId19"/>
    <p:sldId id="4064" r:id="rId20"/>
    <p:sldId id="4343" r:id="rId21"/>
    <p:sldId id="4619" r:id="rId22"/>
    <p:sldId id="4069" r:id="rId23"/>
    <p:sldId id="4621" r:id="rId24"/>
    <p:sldId id="4262" r:id="rId25"/>
    <p:sldId id="4646" r:id="rId26"/>
    <p:sldId id="4332" r:id="rId27"/>
    <p:sldId id="4622" r:id="rId28"/>
    <p:sldId id="4238" r:id="rId29"/>
    <p:sldId id="4488" r:id="rId30"/>
    <p:sldId id="4462" r:id="rId31"/>
    <p:sldId id="4463" r:id="rId32"/>
    <p:sldId id="4648" r:id="rId33"/>
    <p:sldId id="4464" r:id="rId34"/>
    <p:sldId id="4465" r:id="rId35"/>
    <p:sldId id="4466" r:id="rId36"/>
    <p:sldId id="4455" r:id="rId37"/>
    <p:sldId id="4649" r:id="rId38"/>
    <p:sldId id="4469" r:id="rId39"/>
    <p:sldId id="4634" r:id="rId40"/>
    <p:sldId id="4272" r:id="rId41"/>
    <p:sldId id="4384" r:id="rId42"/>
    <p:sldId id="4274" r:id="rId43"/>
    <p:sldId id="4386" r:id="rId44"/>
    <p:sldId id="4275" r:id="rId45"/>
    <p:sldId id="4623" r:id="rId46"/>
    <p:sldId id="4277" r:id="rId47"/>
    <p:sldId id="4278" r:id="rId48"/>
    <p:sldId id="4279" r:id="rId49"/>
    <p:sldId id="4280" r:id="rId50"/>
    <p:sldId id="4302" r:id="rId51"/>
    <p:sldId id="4387" r:id="rId52"/>
    <p:sldId id="4388" r:id="rId53"/>
    <p:sldId id="4650" r:id="rId54"/>
    <p:sldId id="4651" r:id="rId55"/>
    <p:sldId id="4545" r:id="rId56"/>
    <p:sldId id="4475" r:id="rId57"/>
    <p:sldId id="4568" r:id="rId58"/>
    <p:sldId id="4508" r:id="rId59"/>
  </p:sldIdLst>
  <p:sldSz cx="9144000" cy="6858000" type="screen4x3"/>
  <p:notesSz cx="7102475" cy="102298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 Gonçalves Aguiar" initials="RGA" lastIdx="1" clrIdx="0">
    <p:extLst>
      <p:ext uri="{19B8F6BF-5375-455C-9EA6-DF929625EA0E}">
        <p15:presenceInfo xmlns:p15="http://schemas.microsoft.com/office/powerpoint/2012/main" userId="cb7e4423224c15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60000"/>
    <a:srgbClr val="F9FDC7"/>
    <a:srgbClr val="0000CC"/>
    <a:srgbClr val="44704E"/>
    <a:srgbClr val="F1E833"/>
    <a:srgbClr val="B8B400"/>
    <a:srgbClr val="DBD600"/>
    <a:srgbClr val="5BAE52"/>
    <a:srgbClr val="FDF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6" autoAdjust="0"/>
    <p:restoredTop sz="86592" autoAdjust="0"/>
  </p:normalViewPr>
  <p:slideViewPr>
    <p:cSldViewPr>
      <p:cViewPr varScale="1">
        <p:scale>
          <a:sx n="67" d="100"/>
          <a:sy n="67" d="100"/>
        </p:scale>
        <p:origin x="121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3006" y="-120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951" cy="513081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r>
              <a:rPr lang="pt-BR"/>
              <a:t>Climatologia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937" y="1"/>
            <a:ext cx="3077951" cy="513081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r>
              <a:rPr lang="pt-BR"/>
              <a:t>26.03.2021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16770"/>
            <a:ext cx="3077951" cy="513080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r>
              <a:rPr lang="pt-BR"/>
              <a:t>Prof. Renata Gonçalves Aguiar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937" y="9716770"/>
            <a:ext cx="3077951" cy="513080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fld id="{C48432A7-C6A9-4A08-83C9-215E36DC8A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4326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951" cy="511493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Climatologia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2937" y="0"/>
            <a:ext cx="3077951" cy="511493"/>
          </a:xfrm>
          <a:prstGeom prst="rect">
            <a:avLst/>
          </a:prstGeom>
        </p:spPr>
        <p:txBody>
          <a:bodyPr vert="horz" lIns="99033" tIns="49517" rIns="99033" bIns="495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3" tIns="49517" rIns="99033" bIns="49517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1" y="4859180"/>
            <a:ext cx="5682615" cy="4603433"/>
          </a:xfrm>
          <a:prstGeom prst="rect">
            <a:avLst/>
          </a:prstGeom>
        </p:spPr>
        <p:txBody>
          <a:bodyPr vert="horz" lIns="99033" tIns="49517" rIns="99033" bIns="49517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16770"/>
            <a:ext cx="3077951" cy="511493"/>
          </a:xfrm>
          <a:prstGeom prst="rect">
            <a:avLst/>
          </a:prstGeom>
        </p:spPr>
        <p:txBody>
          <a:bodyPr vert="horz" lIns="99033" tIns="49517" rIns="99033" bIns="495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Prof. Renata Gonçalves Aguiar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2937" y="9716770"/>
            <a:ext cx="3077951" cy="511493"/>
          </a:xfrm>
          <a:prstGeom prst="rect">
            <a:avLst/>
          </a:prstGeom>
        </p:spPr>
        <p:txBody>
          <a:bodyPr vert="horz" lIns="99033" tIns="49517" rIns="99033" bIns="495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2C838F5-E4DA-41E7-92AE-3640F98EFA8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848892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pt-BR"/>
              <a:t>26.03.2021</a:t>
            </a:r>
          </a:p>
        </p:txBody>
      </p:sp>
    </p:spTree>
    <p:extLst>
      <p:ext uri="{BB962C8B-B14F-4D97-AF65-F5344CB8AC3E}">
        <p14:creationId xmlns:p14="http://schemas.microsoft.com/office/powerpoint/2010/main" val="3160289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2746DE-7130-40C7-A154-B687B88E1B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3978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2746DE-7130-40C7-A154-B687B88E1B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069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2746DE-7130-40C7-A154-B687B88E1B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8092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2746DE-7130-40C7-A154-B687B88E1B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7883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2746DE-7130-40C7-A154-B687B88E1B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3404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2746DE-7130-40C7-A154-B687B88E1B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2886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10843-B3C7-4D7A-BCE1-4982079B63B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424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0318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311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947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8F65F31-47D3-4E73-9503-E6D96CEF705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7511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3839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1810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0840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9775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8978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406EBB-FFA5-4530-A299-A558DD5FDDC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368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6650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65849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2746DE-7130-40C7-A154-B687B88E1B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8252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271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2746DE-7130-40C7-A154-B687B88E1B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5555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Metodologia Científica Turma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7314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1529787-24DE-46ED-BD90-D066A4B2A87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57672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A84AFB4-423D-41EC-BFF5-177C8990F1B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9975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0E0BC5C-14B3-447E-932A-7DC0BF65DA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7168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2746DE-7130-40C7-A154-B687B88E1B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2386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2746DE-7130-40C7-A154-B687B88E1B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885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2746DE-7130-40C7-A154-B687B88E1B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3535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2746DE-7130-40C7-A154-B687B88E1B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0468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2746DE-7130-40C7-A154-B687B88E1B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5259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pt-BR"/>
              <a:t>Climatologia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pt-BR"/>
              <a:t>Prof. Renata Gonçalves Aguiar</a:t>
            </a: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72746DE-7130-40C7-A154-B687B88E1B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26.03.2021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28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E18F-4673-4268-8211-DB5F3FFC0F4B}" type="datetime1">
              <a:rPr lang="pt-BR" smtClean="0"/>
              <a:t>05/04/2021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4705B-4025-474C-917D-7AD39DD730A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829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71A40-D8EC-4088-887B-0A73091C0C51}" type="datetime1">
              <a:rPr lang="pt-BR" smtClean="0"/>
              <a:t>05/04/2021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E42C-19E7-4704-866A-054EC37102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86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1ACE-C16D-433B-9741-C684C1D10883}" type="datetime1">
              <a:rPr lang="pt-BR" smtClean="0"/>
              <a:t>05/04/2021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5DF75-6001-47DD-B6CA-DD8DB7D638C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428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0060-2E02-4141-A37E-28C832C8047D}" type="datetime1">
              <a:rPr lang="pt-BR" smtClean="0"/>
              <a:t>05/04/2021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30D6-9673-4A5C-A9A4-40D7CC69D5C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189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BC825-CCAE-4A34-A0E7-26F25ED34A95}" type="datetime1">
              <a:rPr lang="pt-BR" smtClean="0"/>
              <a:t>05/04/2021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8597-0A13-4D64-920D-3D7DC3BD620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826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F5FA-0DAB-4BBB-B115-7C9DC0E38E6B}" type="datetime1">
              <a:rPr lang="pt-BR" smtClean="0"/>
              <a:t>05/04/2021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3103-59A7-41DB-BCDD-04FD32BC249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13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BE3D3-0094-4A59-BD88-CE1CBE9C4A20}" type="datetime1">
              <a:rPr lang="pt-BR" smtClean="0"/>
              <a:t>05/04/2021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D3F8-E188-452C-8697-7FC9159CEE6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49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B18D-F970-4157-A904-33ED87119C88}" type="datetime1">
              <a:rPr lang="pt-BR" smtClean="0"/>
              <a:t>05/04/2021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5634A-C78D-435F-AFCD-DE08A2EA4A9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656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6AF99-E99E-499A-A0AB-D91BE119FEF4}" type="datetime1">
              <a:rPr lang="pt-BR" smtClean="0"/>
              <a:t>05/04/2021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4D28-66F8-4208-8E90-DB4193881EC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083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3E7C-EB6C-4818-8B40-BF4D70401995}" type="datetime1">
              <a:rPr lang="pt-BR" smtClean="0"/>
              <a:t>05/04/2021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2302-9C54-4D50-A486-5B57E84107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712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4907C-2EEB-4A3E-A800-EE1B5BAFDC5C}" type="datetime1">
              <a:rPr lang="pt-BR" smtClean="0"/>
              <a:t>05/04/2021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EE899-0915-4E95-8B3B-E48F829195C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92AD4-FE7D-47A5-BE13-91F182A64AEA}" type="datetime1">
              <a:rPr lang="pt-BR" smtClean="0"/>
              <a:t>05/04/2021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ECDE4-38BD-424D-8AD5-E9F4C1948C2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Engenharia_DEA/Documentos/Of&#237;cio/Of&#237;cio_Rebio_001_2018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../../../../Engenharia_DEA/Documentos/Of&#237;cio/Of&#237;cio_Rebio_001_2018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Engenharia_DEA/Documentos/Of&#237;cio/Of&#237;cio_Rebio_001_2018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../../../../Engenharia_DEA/Documentos/Of&#237;cio/Of&#237;cio_Rebio_001_2018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Engenharia_DEA/Documentos/Of&#237;cio/Of&#237;cio_Rebio_001_2018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8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Engenharia_DEA/Documentos/Of&#237;cio/Of&#237;cio_Rebio_001_2018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Flor cor de rosa&#10;&#10;Descrição gerada automaticamente">
            <a:extLst>
              <a:ext uri="{FF2B5EF4-FFF2-40B4-BE49-F238E27FC236}">
                <a16:creationId xmlns:a16="http://schemas.microsoft.com/office/drawing/2014/main" id="{870F35E2-6758-4EA1-8EC6-AA07F39A2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345" y="-263109"/>
            <a:ext cx="9540552" cy="7155414"/>
          </a:xfrm>
          <a:prstGeom prst="rect">
            <a:avLst/>
          </a:prstGeom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5496" y="28417"/>
            <a:ext cx="9064389" cy="1752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6732240" y="332655"/>
          <a:ext cx="2275538" cy="864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844800" imgH="1461600" progId="CorelDRAW.Graphic.12">
                  <p:embed/>
                </p:oleObj>
              </mc:Choice>
              <mc:Fallback>
                <p:oleObj name="CorelDRAW" r:id="rId4" imgW="3844800" imgH="1461600" progId="CorelDRAW.Graphic.12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332655"/>
                        <a:ext cx="2275538" cy="8640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540568" y="308248"/>
            <a:ext cx="9540552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UNIVERSIDADE FEDERAL DE RONDÔNIA</a:t>
            </a:r>
            <a:endParaRPr lang="pt-BR" altLang="pt-BR" sz="2400" b="1" i="1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400" b="1" i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CAMPUS</a:t>
            </a:r>
            <a:r>
              <a:rPr lang="pt-BR" altLang="pt-BR" sz="24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 DE JI-PARANÁ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b="1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ENGENHARIA AMBIENTAL E SANITÁRIA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23786" y="5152084"/>
            <a:ext cx="8008654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altLang="pt-BR" sz="2000" b="1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Prof.</a:t>
            </a:r>
            <a:r>
              <a:rPr lang="en-US" altLang="pt-BR" sz="2000" b="1" baseline="30000" dirty="0" err="1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a</a:t>
            </a:r>
            <a:r>
              <a:rPr lang="en-US" altLang="pt-BR" sz="2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Renata Gonçalves Aguiar</a:t>
            </a:r>
            <a:endParaRPr lang="pt-BR" altLang="pt-BR" sz="20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3779912" y="2675384"/>
            <a:ext cx="4968552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altLang="pt-BR" b="1" dirty="0" err="1">
                <a:ln w="1905"/>
                <a:solidFill>
                  <a:srgbClr val="275F2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ucida Console" panose="020B0609040504020204" pitchFamily="49" charset="0"/>
              </a:rPr>
              <a:t>Climatologia</a:t>
            </a:r>
            <a:endParaRPr lang="pt-BR" altLang="pt-BR" b="1" dirty="0">
              <a:ln w="1905"/>
              <a:solidFill>
                <a:srgbClr val="275F2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ucida Console" panose="020B0609040504020204" pitchFamily="49" charset="0"/>
            </a:endParaRPr>
          </a:p>
        </p:txBody>
      </p:sp>
      <p:sp>
        <p:nvSpPr>
          <p:cNvPr id="15" name="Freeform 69">
            <a:extLst>
              <a:ext uri="{FF2B5EF4-FFF2-40B4-BE49-F238E27FC236}">
                <a16:creationId xmlns:a16="http://schemas.microsoft.com/office/drawing/2014/main" id="{EC40F50A-E5EA-4BC0-A57D-1695639692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51520" y="235891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61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460EC-0F9E-4C10-AEAC-2A6A084797EA}"/>
              </a:ext>
            </a:extLst>
          </p:cNvPr>
          <p:cNvSpPr/>
          <p:nvPr/>
        </p:nvSpPr>
        <p:spPr>
          <a:xfrm>
            <a:off x="1943104" y="659097"/>
            <a:ext cx="688033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Irradiância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Solar Global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Extraterrestre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79B3213-E577-4398-A7A4-886649F37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32" y="2057498"/>
            <a:ext cx="74546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+mn-lt"/>
              </a:rPr>
              <a:t>Corresponde ao somatório dos valores instantâneos de </a:t>
            </a:r>
            <a:r>
              <a:rPr lang="pt-BR" sz="2800" dirty="0" err="1">
                <a:latin typeface="+mn-lt"/>
              </a:rPr>
              <a:t>irradiância</a:t>
            </a:r>
            <a:r>
              <a:rPr lang="pt-BR" sz="2800" dirty="0">
                <a:latin typeface="+mn-lt"/>
              </a:rPr>
              <a:t> solar no topo da atmosfera ao longo do dia (</a:t>
            </a:r>
            <a:r>
              <a:rPr lang="pt-BR" sz="2800" dirty="0" err="1">
                <a:latin typeface="+mn-lt"/>
              </a:rPr>
              <a:t>R</a:t>
            </a:r>
            <a:r>
              <a:rPr lang="pt-BR" sz="2800" baseline="-25000" dirty="0" err="1">
                <a:latin typeface="+mn-lt"/>
              </a:rPr>
              <a:t>o</a:t>
            </a:r>
            <a:r>
              <a:rPr lang="pt-BR" sz="2800" dirty="0">
                <a:latin typeface="+mn-lt"/>
              </a:rPr>
              <a:t>), pois o movimento de rotação da Terra faz com que um local receba os raios solares com inclinação diferente no decorrer do dia.</a:t>
            </a:r>
          </a:p>
        </p:txBody>
      </p:sp>
    </p:spTree>
    <p:extLst>
      <p:ext uri="{BB962C8B-B14F-4D97-AF65-F5344CB8AC3E}">
        <p14:creationId xmlns:p14="http://schemas.microsoft.com/office/powerpoint/2010/main" val="16260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460EC-0F9E-4C10-AEAC-2A6A084797EA}"/>
              </a:ext>
            </a:extLst>
          </p:cNvPr>
          <p:cNvSpPr/>
          <p:nvPr/>
        </p:nvSpPr>
        <p:spPr>
          <a:xfrm>
            <a:off x="1943104" y="659097"/>
            <a:ext cx="688033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Irradiância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Solar Global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Extraterrestre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F00A490D-1ED6-4E1D-9446-54D1BCEE9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848" y="2297720"/>
            <a:ext cx="7670656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+mn-lt"/>
              </a:rPr>
              <a:t>Por que extraterrestre?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F04E413B-877D-4746-B423-A6E557DDB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848" y="3694995"/>
            <a:ext cx="7454632" cy="13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+mn-lt"/>
              </a:rPr>
              <a:t>Não se considera ainda o efeito atenuador da atmosfera.</a:t>
            </a:r>
          </a:p>
        </p:txBody>
      </p:sp>
    </p:spTree>
    <p:extLst>
      <p:ext uri="{BB962C8B-B14F-4D97-AF65-F5344CB8AC3E}">
        <p14:creationId xmlns:p14="http://schemas.microsoft.com/office/powerpoint/2010/main" val="39073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460EC-0F9E-4C10-AEAC-2A6A084797EA}"/>
              </a:ext>
            </a:extLst>
          </p:cNvPr>
          <p:cNvSpPr/>
          <p:nvPr/>
        </p:nvSpPr>
        <p:spPr>
          <a:xfrm>
            <a:off x="1943104" y="659097"/>
            <a:ext cx="6880330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Irradiância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Solar Global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E0218304-585B-4277-B683-BD062E714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848" y="2621811"/>
            <a:ext cx="74546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+mn-lt"/>
              </a:rPr>
              <a:t>É o total diário de energia solar que chega realmente à superfície terrestre sob o </a:t>
            </a:r>
            <a:r>
              <a:rPr lang="pt-BR" sz="2800" dirty="0"/>
              <a:t>efeito atenuante da atmosfera (</a:t>
            </a:r>
            <a:r>
              <a:rPr lang="pt-BR" sz="2800" dirty="0" err="1"/>
              <a:t>R</a:t>
            </a:r>
            <a:r>
              <a:rPr lang="pt-BR" sz="2800" baseline="-25000" dirty="0" err="1"/>
              <a:t>g</a:t>
            </a:r>
            <a:r>
              <a:rPr lang="pt-BR" sz="2800" dirty="0"/>
              <a:t>).</a:t>
            </a: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7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95536" y="332656"/>
            <a:ext cx="6480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Constante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Solar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39552" y="1772816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800" b="1" dirty="0">
                <a:latin typeface="+mn-lt"/>
              </a:rPr>
              <a:t>Constante Solar (S): </a:t>
            </a:r>
            <a:r>
              <a:rPr lang="pt-BR" sz="2800" dirty="0" err="1">
                <a:latin typeface="+mn-lt"/>
              </a:rPr>
              <a:t>irradiância</a:t>
            </a:r>
            <a:r>
              <a:rPr lang="pt-BR" sz="2800" dirty="0">
                <a:latin typeface="+mn-lt"/>
              </a:rPr>
              <a:t> solar numa superfície </a:t>
            </a:r>
            <a:r>
              <a:rPr lang="pt-BR" sz="2800" u="sng" dirty="0">
                <a:latin typeface="+mn-lt"/>
              </a:rPr>
              <a:t>plana e perpendicular </a:t>
            </a:r>
            <a:r>
              <a:rPr lang="pt-BR" sz="2800" dirty="0">
                <a:latin typeface="+mn-lt"/>
              </a:rPr>
              <a:t>aos raios solares, sem os efeitos atenuantes da atmosfera e a uma distância Terra-Sol média.</a:t>
            </a:r>
          </a:p>
        </p:txBody>
      </p:sp>
      <p:pic>
        <p:nvPicPr>
          <p:cNvPr id="530434" name="Picture 2" descr="http://www.energiasrenovaveis.com/images/upload/radi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80" y="4007312"/>
            <a:ext cx="4353069" cy="382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03848" y="6726154"/>
            <a:ext cx="4500127" cy="1102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 rot="16200000">
            <a:off x="6434265" y="5461702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energiasrenovaveis</a:t>
            </a:r>
            <a:endParaRPr lang="pt-BR" sz="1100" dirty="0"/>
          </a:p>
        </p:txBody>
      </p:sp>
      <p:sp>
        <p:nvSpPr>
          <p:cNvPr id="13" name="Retângulo 12"/>
          <p:cNvSpPr/>
          <p:nvPr/>
        </p:nvSpPr>
        <p:spPr>
          <a:xfrm rot="20891098">
            <a:off x="3778057" y="5166113"/>
            <a:ext cx="773775" cy="12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55576" y="4986984"/>
            <a:ext cx="2297303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chemeClr val="bg1"/>
                </a:solidFill>
                <a:latin typeface="+mn-lt"/>
              </a:rPr>
              <a:t>S </a:t>
            </a:r>
            <a:r>
              <a:rPr lang="pt-BR" sz="2400" b="1" dirty="0">
                <a:solidFill>
                  <a:schemeClr val="bg1"/>
                </a:solidFill>
              </a:rPr>
              <a:t>≈</a:t>
            </a:r>
            <a:r>
              <a:rPr lang="pt-BR" sz="2400" b="1" dirty="0">
                <a:solidFill>
                  <a:schemeClr val="bg1"/>
                </a:solidFill>
                <a:latin typeface="+mn-lt"/>
              </a:rPr>
              <a:t> 1.367 W m</a:t>
            </a:r>
            <a:r>
              <a:rPr lang="pt-BR" sz="2400" b="1" baseline="30000" dirty="0">
                <a:solidFill>
                  <a:schemeClr val="bg1"/>
                </a:solidFill>
                <a:latin typeface="+mn-lt"/>
              </a:rPr>
              <a:t>-2</a:t>
            </a:r>
          </a:p>
        </p:txBody>
      </p:sp>
      <p:sp>
        <p:nvSpPr>
          <p:cNvPr id="15" name="Retângulo de cantos arredondados 7"/>
          <p:cNvSpPr/>
          <p:nvPr/>
        </p:nvSpPr>
        <p:spPr>
          <a:xfrm>
            <a:off x="323528" y="1376834"/>
            <a:ext cx="8353227" cy="10795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50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11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569144" y="332656"/>
            <a:ext cx="6480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Constante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Solar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00697" y="4635674"/>
            <a:ext cx="574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solidFill>
                  <a:schemeClr val="bg1"/>
                </a:solidFill>
                <a:latin typeface="Verdana" pitchFamily="34" charset="0"/>
              </a:rPr>
              <a:t>SI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39552" y="2060848"/>
            <a:ext cx="76629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+mn-lt"/>
              </a:rPr>
              <a:t>Caso a Terra esteja a uma distância do Sol diferente da distância média, a </a:t>
            </a:r>
            <a:r>
              <a:rPr lang="pt-BR" sz="2800" dirty="0" err="1">
                <a:latin typeface="+mn-lt"/>
              </a:rPr>
              <a:t>irradiância</a:t>
            </a:r>
            <a:r>
              <a:rPr lang="pt-BR" sz="2800" dirty="0">
                <a:latin typeface="+mn-lt"/>
              </a:rPr>
              <a:t> solar extraterrestre irá aumentar, se ela estiver mais perto; ou diminuir, se estiver mais longe.</a:t>
            </a:r>
            <a:endParaRPr lang="pt-BR" sz="2800" dirty="0">
              <a:latin typeface="+mn-lt"/>
              <a:sym typeface="Symbol" pitchFamily="18" charset="2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99920" y="5174481"/>
            <a:ext cx="317622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chemeClr val="tx1"/>
                </a:solidFill>
                <a:latin typeface="+mn-lt"/>
              </a:rPr>
              <a:t>Afélio  S = 1.322 W m</a:t>
            </a:r>
            <a:r>
              <a:rPr lang="pt-BR" sz="2400" b="1" baseline="30000" dirty="0">
                <a:solidFill>
                  <a:schemeClr val="tx1"/>
                </a:solidFill>
                <a:latin typeface="+mn-lt"/>
              </a:rPr>
              <a:t>-2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665256" y="5174481"/>
            <a:ext cx="353728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chemeClr val="tx1"/>
                </a:solidFill>
                <a:latin typeface="+mn-lt"/>
              </a:rPr>
              <a:t>Periélio S = 1.412 </a:t>
            </a:r>
            <a:r>
              <a:rPr lang="pt-BR" sz="2400" b="1" dirty="0">
                <a:solidFill>
                  <a:schemeClr val="tx1"/>
                </a:solidFill>
              </a:rPr>
              <a:t>W m</a:t>
            </a:r>
            <a:r>
              <a:rPr lang="pt-BR" sz="2400" b="1" baseline="30000" dirty="0">
                <a:solidFill>
                  <a:schemeClr val="tx1"/>
                </a:solidFill>
              </a:rPr>
              <a:t>-2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85617" y="6237312"/>
            <a:ext cx="3176227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 dirty="0">
                <a:solidFill>
                  <a:schemeClr val="tx1"/>
                </a:solidFill>
                <a:latin typeface="+mn-lt"/>
              </a:rPr>
              <a:t>S </a:t>
            </a:r>
            <a:r>
              <a:rPr lang="pt-BR" sz="2400" b="1" dirty="0">
                <a:solidFill>
                  <a:schemeClr val="tx1"/>
                </a:solidFill>
              </a:rPr>
              <a:t>≈</a:t>
            </a:r>
            <a:r>
              <a:rPr lang="pt-BR" sz="2400" b="1" dirty="0">
                <a:solidFill>
                  <a:schemeClr val="tx1"/>
                </a:solidFill>
                <a:latin typeface="+mn-lt"/>
              </a:rPr>
              <a:t> 1.367 W m</a:t>
            </a:r>
            <a:r>
              <a:rPr lang="pt-BR" sz="2400" b="1" baseline="30000" dirty="0">
                <a:solidFill>
                  <a:schemeClr val="tx1"/>
                </a:solidFill>
                <a:latin typeface="+mn-lt"/>
              </a:rPr>
              <a:t>-2</a:t>
            </a: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 rot="3921786">
            <a:off x="2723916" y="5776854"/>
            <a:ext cx="622791" cy="309153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7449625">
            <a:off x="5025253" y="5778738"/>
            <a:ext cx="622791" cy="309153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4" name="Retângulo de cantos arredondados 7"/>
          <p:cNvSpPr/>
          <p:nvPr/>
        </p:nvSpPr>
        <p:spPr>
          <a:xfrm>
            <a:off x="323528" y="1376834"/>
            <a:ext cx="8353227" cy="10795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4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460EC-0F9E-4C10-AEAC-2A6A084797EA}"/>
              </a:ext>
            </a:extLst>
          </p:cNvPr>
          <p:cNvSpPr/>
          <p:nvPr/>
        </p:nvSpPr>
        <p:spPr>
          <a:xfrm>
            <a:off x="3491880" y="659097"/>
            <a:ext cx="5331554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Constante</a:t>
            </a:r>
            <a:r>
              <a:rPr lang="en-US" sz="5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Solar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57AEF88C-2754-4297-85B1-2996A6E9E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78" y="2204864"/>
            <a:ext cx="7692994" cy="3903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Importante:  apesar da variação da distância Terra-Sol promover variação na </a:t>
            </a:r>
            <a:r>
              <a:rPr lang="pt-BR" sz="2800" dirty="0" err="1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irradiância</a:t>
            </a:r>
            <a:r>
              <a:rPr lang="pt-BR" sz="2800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solar extraterrestre ao longo do ano, essa variação é muito pequena, da ordem de </a:t>
            </a:r>
            <a:r>
              <a:rPr lang="pt-BR" sz="2800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  <a:sym typeface="Symbol" pitchFamily="18" charset="2"/>
              </a:rPr>
              <a:t> 3,3% e essa variação </a:t>
            </a:r>
            <a:r>
              <a:rPr lang="pt-BR" sz="2800" u="sng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  <a:sym typeface="Symbol" pitchFamily="18" charset="2"/>
              </a:rPr>
              <a:t>NÃO</a:t>
            </a:r>
            <a:r>
              <a:rPr lang="pt-BR" sz="2800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  <a:sym typeface="Symbol" pitchFamily="18" charset="2"/>
              </a:rPr>
              <a:t> é a responsável pela formação das estações do ano.</a:t>
            </a:r>
            <a:endParaRPr lang="pt-BR" sz="2800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29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127523" y="4356674"/>
            <a:ext cx="574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400" b="1">
                <a:solidFill>
                  <a:schemeClr val="bg1"/>
                </a:solidFill>
                <a:latin typeface="Verdana" pitchFamily="34" charset="0"/>
              </a:rPr>
              <a:t>SI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3528" y="332656"/>
            <a:ext cx="7430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Irradiância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Solar Global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5074634" y="2060848"/>
            <a:ext cx="2952503" cy="1932916"/>
            <a:chOff x="132604" y="538984"/>
            <a:chExt cx="3627231" cy="154253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7" name="Elipse 26"/>
            <p:cNvSpPr/>
            <p:nvPr/>
          </p:nvSpPr>
          <p:spPr>
            <a:xfrm>
              <a:off x="132604" y="538984"/>
              <a:ext cx="3627231" cy="1542536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Elipse 4"/>
            <p:cNvSpPr/>
            <p:nvPr/>
          </p:nvSpPr>
          <p:spPr>
            <a:xfrm>
              <a:off x="663800" y="764883"/>
              <a:ext cx="2564839" cy="10907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kern="1200" dirty="0" err="1">
                  <a:latin typeface="+mn-lt"/>
                </a:rPr>
                <a:t>Irradiância</a:t>
              </a:r>
              <a:r>
                <a:rPr lang="pt-BR" sz="3200" kern="1200" dirty="0">
                  <a:latin typeface="+mn-lt"/>
                </a:rPr>
                <a:t> solar direta (R</a:t>
              </a:r>
              <a:r>
                <a:rPr lang="pt-BR" sz="3200" kern="1200" baseline="-25000" dirty="0">
                  <a:latin typeface="+mn-lt"/>
                </a:rPr>
                <a:t>d</a:t>
              </a:r>
              <a:r>
                <a:rPr lang="pt-BR" sz="3200" kern="1200" dirty="0">
                  <a:latin typeface="+mn-lt"/>
                </a:rPr>
                <a:t>)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331916" y="4152579"/>
            <a:ext cx="437937" cy="437937"/>
            <a:chOff x="1727251" y="2142832"/>
            <a:chExt cx="437937" cy="437937"/>
          </a:xfrm>
        </p:grpSpPr>
        <p:sp>
          <p:nvSpPr>
            <p:cNvPr id="25" name="Mais 24"/>
            <p:cNvSpPr/>
            <p:nvPr/>
          </p:nvSpPr>
          <p:spPr>
            <a:xfrm>
              <a:off x="1727251" y="2142832"/>
              <a:ext cx="437937" cy="437937"/>
            </a:xfrm>
            <a:prstGeom prst="mathPlus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26" name="Mais 6"/>
            <p:cNvSpPr/>
            <p:nvPr/>
          </p:nvSpPr>
          <p:spPr>
            <a:xfrm>
              <a:off x="1785300" y="2310299"/>
              <a:ext cx="321839" cy="103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700" kern="120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5155234" y="4750080"/>
            <a:ext cx="2923063" cy="1932915"/>
            <a:chOff x="1257" y="2642080"/>
            <a:chExt cx="3889925" cy="135543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3" name="Elipse 22"/>
            <p:cNvSpPr/>
            <p:nvPr/>
          </p:nvSpPr>
          <p:spPr>
            <a:xfrm>
              <a:off x="1257" y="2642080"/>
              <a:ext cx="3889925" cy="1355438"/>
            </a:xfrm>
            <a:prstGeom prst="ellipse">
              <a:avLst/>
            </a:prstGeom>
            <a:solidFill>
              <a:srgbClr val="00808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Elipse 8"/>
            <p:cNvSpPr/>
            <p:nvPr/>
          </p:nvSpPr>
          <p:spPr>
            <a:xfrm>
              <a:off x="570923" y="2840579"/>
              <a:ext cx="2750593" cy="9584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kern="1200" dirty="0" err="1">
                  <a:latin typeface="+mn-lt"/>
                </a:rPr>
                <a:t>Irradiância</a:t>
              </a:r>
              <a:r>
                <a:rPr lang="pt-BR" sz="3200" kern="1200" dirty="0">
                  <a:latin typeface="+mn-lt"/>
                </a:rPr>
                <a:t> solar difusa (</a:t>
              </a:r>
              <a:r>
                <a:rPr lang="pt-BR" sz="3200" kern="1200" dirty="0" err="1">
                  <a:latin typeface="+mn-lt"/>
                </a:rPr>
                <a:t>R</a:t>
              </a:r>
              <a:r>
                <a:rPr lang="pt-BR" sz="3200" kern="1200" baseline="-25000" dirty="0" err="1">
                  <a:latin typeface="+mn-lt"/>
                </a:rPr>
                <a:t>dif</a:t>
              </a:r>
              <a:r>
                <a:rPr lang="pt-BR" sz="3200" kern="1200" dirty="0">
                  <a:latin typeface="+mn-lt"/>
                </a:rPr>
                <a:t>)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3954320" y="4079273"/>
            <a:ext cx="915541" cy="299220"/>
            <a:chOff x="3315644" y="2167029"/>
            <a:chExt cx="915541" cy="299220"/>
          </a:xfrm>
        </p:grpSpPr>
        <p:sp>
          <p:nvSpPr>
            <p:cNvPr id="21" name="Seta para a direita 20"/>
            <p:cNvSpPr/>
            <p:nvPr/>
          </p:nvSpPr>
          <p:spPr>
            <a:xfrm>
              <a:off x="3315644" y="2167029"/>
              <a:ext cx="915541" cy="29922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22" name="Seta para a direita 10"/>
            <p:cNvSpPr/>
            <p:nvPr/>
          </p:nvSpPr>
          <p:spPr>
            <a:xfrm>
              <a:off x="3315644" y="2226873"/>
              <a:ext cx="825775" cy="1795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kern="1200"/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11560" y="2970789"/>
            <a:ext cx="2855321" cy="2336655"/>
            <a:chOff x="4344221" y="885472"/>
            <a:chExt cx="2855321" cy="2765559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19" name="Elipse 18"/>
            <p:cNvSpPr/>
            <p:nvPr/>
          </p:nvSpPr>
          <p:spPr>
            <a:xfrm>
              <a:off x="4344221" y="885472"/>
              <a:ext cx="2855321" cy="276555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20" name="Elipse 12"/>
            <p:cNvSpPr/>
            <p:nvPr/>
          </p:nvSpPr>
          <p:spPr>
            <a:xfrm>
              <a:off x="4762373" y="1290479"/>
              <a:ext cx="2019017" cy="19555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kern="1200" dirty="0" err="1">
                  <a:latin typeface="+mn-lt"/>
                </a:rPr>
                <a:t>Irradiância</a:t>
              </a:r>
              <a:r>
                <a:rPr lang="pt-BR" sz="3200" kern="1200" dirty="0">
                  <a:latin typeface="+mn-lt"/>
                </a:rPr>
                <a:t> solar global (</a:t>
              </a:r>
              <a:r>
                <a:rPr lang="pt-BR" sz="3200" kern="1200" dirty="0" err="1">
                  <a:latin typeface="+mn-lt"/>
                </a:rPr>
                <a:t>R</a:t>
              </a:r>
              <a:r>
                <a:rPr lang="pt-BR" sz="3200" kern="1200" baseline="-25000" dirty="0" err="1">
                  <a:latin typeface="+mn-lt"/>
                </a:rPr>
                <a:t>g</a:t>
              </a:r>
              <a:r>
                <a:rPr lang="pt-BR" sz="3200" dirty="0"/>
                <a:t>)</a:t>
              </a:r>
              <a:endParaRPr lang="pt-BR" sz="3200" kern="1200" dirty="0">
                <a:latin typeface="+mn-lt"/>
              </a:endParaRPr>
            </a:p>
          </p:txBody>
        </p:sp>
      </p:grpSp>
      <p:sp>
        <p:nvSpPr>
          <p:cNvPr id="29" name="Retângulo de cantos arredondados 7"/>
          <p:cNvSpPr/>
          <p:nvPr/>
        </p:nvSpPr>
        <p:spPr>
          <a:xfrm>
            <a:off x="323528" y="1376834"/>
            <a:ext cx="8353227" cy="10795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6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388" name="Picture 4" descr="http://www.vidros.inf.br/images/stories/2008/arquiteturabio/infograf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9" y="841736"/>
            <a:ext cx="9265869" cy="633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9512" y="-27384"/>
            <a:ext cx="7430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Irradiância</a:t>
            </a:r>
            <a:r>
              <a:rPr lang="en-US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Solar </a:t>
            </a:r>
            <a:r>
              <a:rPr lang="en-US" sz="4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Direta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 rot="16200000">
            <a:off x="7775585" y="5383160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Fonte: vidros.inf.br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8EBB613B-9FAB-402F-89A7-2AB570618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65" y="5931277"/>
            <a:ext cx="79208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 dirty="0">
                <a:solidFill>
                  <a:schemeClr val="bg1"/>
                </a:solidFill>
                <a:latin typeface="+mn-lt"/>
              </a:rPr>
              <a:t>É a radiação que não sofre desvio em sua trajetória, sendo responsável pela projeção de sombra (R</a:t>
            </a:r>
            <a:r>
              <a:rPr lang="pt-BR" sz="2800" baseline="-25000" dirty="0">
                <a:solidFill>
                  <a:schemeClr val="bg1"/>
                </a:solidFill>
                <a:latin typeface="+mn-lt"/>
              </a:rPr>
              <a:t>d</a:t>
            </a:r>
            <a:r>
              <a:rPr lang="pt-BR" sz="2800" dirty="0">
                <a:solidFill>
                  <a:schemeClr val="bg1"/>
                </a:solidFill>
                <a:latin typeface="+mn-lt"/>
              </a:rPr>
              <a:t>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3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79512" y="-27384"/>
            <a:ext cx="7430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Irradiância</a:t>
            </a:r>
            <a:r>
              <a:rPr lang="en-US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Solar </a:t>
            </a:r>
            <a:r>
              <a:rPr lang="en-US" sz="4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Direta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 rot="16200000">
            <a:off x="6723446" y="5311151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Fonte: Aguiar, R. G.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2CE43FF-0F08-48D0-AA98-918D67B63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4243"/>
            <a:ext cx="7356309" cy="5517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66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388" name="Picture 4" descr="http://www.vidros.inf.br/images/stories/2008/arquiteturabio/infograf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09" y="841736"/>
            <a:ext cx="9265869" cy="633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5536" y="0"/>
            <a:ext cx="7430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Irradiância</a:t>
            </a:r>
            <a:r>
              <a:rPr lang="en-US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Solar </a:t>
            </a:r>
            <a:r>
              <a:rPr lang="en-US" sz="4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Difusa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95936" y="2420888"/>
            <a:ext cx="4333882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Bef>
                <a:spcPct val="50000"/>
              </a:spcBef>
            </a:pPr>
            <a:r>
              <a:rPr lang="pt-BR" sz="2800" dirty="0">
                <a:latin typeface="+mn-lt"/>
              </a:rPr>
              <a:t>Espalhamento </a:t>
            </a:r>
            <a:r>
              <a:rPr lang="pt-BR" sz="2800" dirty="0"/>
              <a:t>(</a:t>
            </a:r>
            <a:r>
              <a:rPr lang="pt-BR" sz="2800" dirty="0" err="1"/>
              <a:t>R</a:t>
            </a:r>
            <a:r>
              <a:rPr lang="pt-BR" sz="2800" baseline="-25000" dirty="0" err="1"/>
              <a:t>dif</a:t>
            </a:r>
            <a:r>
              <a:rPr lang="pt-BR" sz="2800" dirty="0"/>
              <a:t>)</a:t>
            </a:r>
            <a:endParaRPr lang="pt-BR" sz="2800" dirty="0"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 rot="16200000">
            <a:off x="7775585" y="5383160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Fonte: vidros.inf.br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73C2182-5B23-4CB8-BD92-5D7A625EB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874657"/>
            <a:ext cx="745463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Bef>
                <a:spcPct val="50000"/>
              </a:spcBef>
            </a:pPr>
            <a:r>
              <a:rPr lang="pt-BR" sz="2800" dirty="0">
                <a:solidFill>
                  <a:schemeClr val="bg1"/>
                </a:solidFill>
                <a:latin typeface="+mn-lt"/>
              </a:rPr>
              <a:t>Decorre do processo de difusão (espalhamento) e não projeta sombra </a:t>
            </a:r>
            <a:r>
              <a:rPr lang="pt-BR" sz="2800" dirty="0">
                <a:solidFill>
                  <a:schemeClr val="bg1"/>
                </a:solidFill>
              </a:rPr>
              <a:t>(</a:t>
            </a:r>
            <a:r>
              <a:rPr lang="pt-BR" sz="2800" dirty="0" err="1">
                <a:solidFill>
                  <a:schemeClr val="bg1"/>
                </a:solidFill>
              </a:rPr>
              <a:t>R</a:t>
            </a:r>
            <a:r>
              <a:rPr lang="pt-BR" sz="2800" baseline="-25000" dirty="0" err="1">
                <a:solidFill>
                  <a:schemeClr val="bg1"/>
                </a:solidFill>
              </a:rPr>
              <a:t>dif</a:t>
            </a:r>
            <a:r>
              <a:rPr lang="pt-BR" sz="2800" dirty="0">
                <a:solidFill>
                  <a:schemeClr val="bg1"/>
                </a:solidFill>
              </a:rPr>
              <a:t>).</a:t>
            </a:r>
            <a:endParaRPr lang="pt-BR" sz="2800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29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335351B-4982-4740-A21F-C8E551FE990B}"/>
              </a:ext>
            </a:extLst>
          </p:cNvPr>
          <p:cNvSpPr/>
          <p:nvPr/>
        </p:nvSpPr>
        <p:spPr>
          <a:xfrm>
            <a:off x="2679" y="-5358"/>
            <a:ext cx="9144000" cy="6858000"/>
          </a:xfrm>
          <a:prstGeom prst="rect">
            <a:avLst/>
          </a:prstGeom>
          <a:solidFill>
            <a:srgbClr val="F2F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CD19709-2492-4289-B71C-4BBA9959584F}"/>
              </a:ext>
            </a:extLst>
          </p:cNvPr>
          <p:cNvSpPr/>
          <p:nvPr/>
        </p:nvSpPr>
        <p:spPr>
          <a:xfrm>
            <a:off x="1334339" y="2044452"/>
            <a:ext cx="7401058" cy="2016224"/>
          </a:xfrm>
          <a:prstGeom prst="rect">
            <a:avLst/>
          </a:prstGeom>
          <a:solidFill>
            <a:srgbClr val="11441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2 - Elementos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Times New Roman" pitchFamily="18" charset="0"/>
              </a:rPr>
              <a:t>do Clima</a:t>
            </a:r>
          </a:p>
        </p:txBody>
      </p:sp>
    </p:spTree>
    <p:extLst>
      <p:ext uri="{BB962C8B-B14F-4D97-AF65-F5344CB8AC3E}">
        <p14:creationId xmlns:p14="http://schemas.microsoft.com/office/powerpoint/2010/main" val="1019369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95536" y="0"/>
            <a:ext cx="7430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Irradiância</a:t>
            </a:r>
            <a:r>
              <a:rPr lang="en-US" sz="4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Solar </a:t>
            </a:r>
            <a:r>
              <a:rPr lang="en-US" sz="48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Difusa</a:t>
            </a:r>
            <a:endParaRPr lang="en-US" sz="4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 rot="16200000">
            <a:off x="7775585" y="5383160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Fonte: vidros.inf.br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934E4C1-16EE-4268-90BB-A5CCF5C03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" y="1052736"/>
            <a:ext cx="9144000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400D186-D201-4A94-84C4-CF3CF1A052E4}"/>
              </a:ext>
            </a:extLst>
          </p:cNvPr>
          <p:cNvSpPr/>
          <p:nvPr/>
        </p:nvSpPr>
        <p:spPr>
          <a:xfrm rot="16200000">
            <a:off x="7806634" y="3438943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Aguiar, R. 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7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460EC-0F9E-4C10-AEAC-2A6A084797EA}"/>
              </a:ext>
            </a:extLst>
          </p:cNvPr>
          <p:cNvSpPr/>
          <p:nvPr/>
        </p:nvSpPr>
        <p:spPr>
          <a:xfrm>
            <a:off x="1979712" y="659097"/>
            <a:ext cx="6843722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Radiação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Eletromagnética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7E5A789-F71C-4037-8B1E-DD080E299BDB}"/>
              </a:ext>
            </a:extLst>
          </p:cNvPr>
          <p:cNvSpPr/>
          <p:nvPr/>
        </p:nvSpPr>
        <p:spPr>
          <a:xfrm>
            <a:off x="1403648" y="2420888"/>
            <a:ext cx="720080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800" dirty="0">
                <a:latin typeface="+mn-lt"/>
                <a:ea typeface="Verdana" pitchFamily="34" charset="0"/>
                <a:cs typeface="Verdana" pitchFamily="34" charset="0"/>
              </a:rPr>
              <a:t>Se caracteriza por um conjunto de ondas eletromagnéticas que se propagam no espaço cuja velocidade no vácuo é de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BR" sz="2800" dirty="0">
                <a:latin typeface="+mn-lt"/>
                <a:ea typeface="Verdana" pitchFamily="34" charset="0"/>
                <a:cs typeface="Verdana" pitchFamily="34" charset="0"/>
              </a:rPr>
              <a:t>300.000 km s</a:t>
            </a:r>
            <a:r>
              <a:rPr lang="pt-BR" sz="2800" baseline="30000" dirty="0">
                <a:latin typeface="+mn-lt"/>
                <a:ea typeface="Verdana" pitchFamily="34" charset="0"/>
                <a:cs typeface="Verdana" pitchFamily="34" charset="0"/>
              </a:rPr>
              <a:t>-1</a:t>
            </a:r>
            <a:r>
              <a:rPr lang="pt-BR" sz="2800" dirty="0">
                <a:latin typeface="+mn-lt"/>
                <a:ea typeface="Verdana" pitchFamily="34" charset="0"/>
                <a:cs typeface="Verdan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2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22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86041" y="185673"/>
            <a:ext cx="78863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Radiação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Eletromagnética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39552" y="2276872"/>
            <a:ext cx="8715436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+mn-lt"/>
                <a:ea typeface="Verdana" pitchFamily="34" charset="0"/>
                <a:cs typeface="Verdana" pitchFamily="34" charset="0"/>
              </a:rPr>
              <a:t>As várias formas de radiação, caracterizadas pelo seu comprimento de onda, compõem o espectro eletromagnético.</a:t>
            </a:r>
          </a:p>
        </p:txBody>
      </p:sp>
      <p:sp>
        <p:nvSpPr>
          <p:cNvPr id="11" name="Retângulo de cantos arredondados 7"/>
          <p:cNvSpPr/>
          <p:nvPr/>
        </p:nvSpPr>
        <p:spPr>
          <a:xfrm>
            <a:off x="323528" y="1268760"/>
            <a:ext cx="8353227" cy="10795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5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460EC-0F9E-4C10-AEAC-2A6A084797EA}"/>
              </a:ext>
            </a:extLst>
          </p:cNvPr>
          <p:cNvSpPr/>
          <p:nvPr/>
        </p:nvSpPr>
        <p:spPr>
          <a:xfrm>
            <a:off x="4860032" y="659097"/>
            <a:ext cx="3963402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Atividade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E870263-7681-4D46-8859-346FC9DC76FB}"/>
              </a:ext>
            </a:extLst>
          </p:cNvPr>
          <p:cNvSpPr/>
          <p:nvPr/>
        </p:nvSpPr>
        <p:spPr>
          <a:xfrm>
            <a:off x="1334339" y="2550667"/>
            <a:ext cx="6406013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+mn-lt"/>
                <a:ea typeface="Verdana" pitchFamily="34" charset="0"/>
                <a:cs typeface="Verdana" pitchFamily="34" charset="0"/>
              </a:rPr>
              <a:t>Sobre o espectro eletromagnético.</a:t>
            </a:r>
          </a:p>
        </p:txBody>
      </p:sp>
    </p:spTree>
    <p:extLst>
      <p:ext uri="{BB962C8B-B14F-4D97-AF65-F5344CB8AC3E}">
        <p14:creationId xmlns:p14="http://schemas.microsoft.com/office/powerpoint/2010/main" val="386658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24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77236EF-8B72-4F60-9556-5B4049011E2B}"/>
              </a:ext>
            </a:extLst>
          </p:cNvPr>
          <p:cNvSpPr/>
          <p:nvPr/>
        </p:nvSpPr>
        <p:spPr>
          <a:xfrm>
            <a:off x="755576" y="859359"/>
            <a:ext cx="7886359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2" descr="Image result for espectro eletromagnético">
            <a:extLst>
              <a:ext uri="{FF2B5EF4-FFF2-40B4-BE49-F238E27FC236}">
                <a16:creationId xmlns:a16="http://schemas.microsoft.com/office/drawing/2014/main" id="{1C2657CF-282A-4322-AF2F-3C5EF167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6" y="1331970"/>
            <a:ext cx="8829909" cy="49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CFF9858-3202-4C25-848A-A64DE90968E9}"/>
              </a:ext>
            </a:extLst>
          </p:cNvPr>
          <p:cNvSpPr/>
          <p:nvPr/>
        </p:nvSpPr>
        <p:spPr>
          <a:xfrm rot="16200000">
            <a:off x="7792327" y="1480981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infoescola</a:t>
            </a:r>
            <a:endParaRPr lang="pt-BR" sz="11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EB6BB1-9729-4BBE-8FF5-1FD35BA65AA5}"/>
              </a:ext>
            </a:extLst>
          </p:cNvPr>
          <p:cNvSpPr/>
          <p:nvPr/>
        </p:nvSpPr>
        <p:spPr>
          <a:xfrm>
            <a:off x="218240" y="44624"/>
            <a:ext cx="788635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Espectro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Eletromagnético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B7BBEA1-79E8-4CEC-8BD2-CD3F9E4E0271}"/>
              </a:ext>
            </a:extLst>
          </p:cNvPr>
          <p:cNvSpPr/>
          <p:nvPr/>
        </p:nvSpPr>
        <p:spPr>
          <a:xfrm>
            <a:off x="5308" y="2939503"/>
            <a:ext cx="8937413" cy="3416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444F76E-E79B-41F1-B964-E08423C76EF9}"/>
              </a:ext>
            </a:extLst>
          </p:cNvPr>
          <p:cNvSpPr/>
          <p:nvPr/>
        </p:nvSpPr>
        <p:spPr>
          <a:xfrm>
            <a:off x="3313009" y="3114580"/>
            <a:ext cx="1440160" cy="46166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Luz visível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AD4AF90-6E38-4A49-A6F5-DBE55BFB1C48}"/>
              </a:ext>
            </a:extLst>
          </p:cNvPr>
          <p:cNvSpPr/>
          <p:nvPr/>
        </p:nvSpPr>
        <p:spPr>
          <a:xfrm>
            <a:off x="214282" y="4221088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>
                <a:latin typeface="+mn-lt"/>
                <a:ea typeface="Verdana" pitchFamily="34" charset="0"/>
                <a:cs typeface="Verdana" pitchFamily="34" charset="0"/>
              </a:rPr>
              <a:t>A maior parte da energia radiante do sol (99,9%)  está concentrada entre 150 e 4.000 n</a:t>
            </a:r>
            <a:r>
              <a:rPr lang="en-US" sz="2400" dirty="0">
                <a:latin typeface="+mn-lt"/>
                <a:ea typeface="Verdana" pitchFamily="34" charset="0"/>
                <a:cs typeface="Verdana" pitchFamily="34" charset="0"/>
              </a:rPr>
              <a:t>m, </a:t>
            </a:r>
            <a:r>
              <a:rPr lang="en-US" sz="2400" dirty="0" err="1">
                <a:latin typeface="+mn-lt"/>
                <a:ea typeface="Verdana" pitchFamily="34" charset="0"/>
                <a:cs typeface="Verdana" pitchFamily="34" charset="0"/>
              </a:rPr>
              <a:t>sendo</a:t>
            </a:r>
            <a:r>
              <a:rPr lang="en-US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+mn-lt"/>
                <a:ea typeface="Verdana" pitchFamily="34" charset="0"/>
                <a:cs typeface="Verdana" pitchFamily="34" charset="0"/>
              </a:rPr>
              <a:t>ainda</a:t>
            </a:r>
            <a:r>
              <a:rPr lang="en-US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+mn-lt"/>
                <a:ea typeface="Verdana" pitchFamily="34" charset="0"/>
                <a:cs typeface="Verdana" pitchFamily="34" charset="0"/>
              </a:rPr>
              <a:t>mais</a:t>
            </a:r>
            <a:r>
              <a:rPr lang="en-US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US" sz="2400" dirty="0" err="1">
                <a:latin typeface="+mn-lt"/>
                <a:ea typeface="Verdana" pitchFamily="34" charset="0"/>
                <a:cs typeface="Verdana" pitchFamily="34" charset="0"/>
              </a:rPr>
              <a:t>concentrada</a:t>
            </a:r>
            <a:r>
              <a:rPr lang="en-US" sz="24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pt-BR" sz="2400" dirty="0">
                <a:latin typeface="+mn-lt"/>
                <a:ea typeface="Verdana" pitchFamily="34" charset="0"/>
                <a:cs typeface="Verdana" pitchFamily="34" charset="0"/>
              </a:rPr>
              <a:t>nas partes visível e próximo do visível do espectro.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0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25</a:t>
            </a:fld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77236EF-8B72-4F60-9556-5B4049011E2B}"/>
              </a:ext>
            </a:extLst>
          </p:cNvPr>
          <p:cNvSpPr/>
          <p:nvPr/>
        </p:nvSpPr>
        <p:spPr>
          <a:xfrm>
            <a:off x="755576" y="859359"/>
            <a:ext cx="7886359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8AFB3BF-52A1-4C0F-8F58-EC20044FA830}"/>
              </a:ext>
            </a:extLst>
          </p:cNvPr>
          <p:cNvSpPr/>
          <p:nvPr/>
        </p:nvSpPr>
        <p:spPr>
          <a:xfrm>
            <a:off x="502065" y="333667"/>
            <a:ext cx="6480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Radiação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Visível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2" descr="Image result for espectro eletromagnético">
            <a:extLst>
              <a:ext uri="{FF2B5EF4-FFF2-40B4-BE49-F238E27FC236}">
                <a16:creationId xmlns:a16="http://schemas.microsoft.com/office/drawing/2014/main" id="{1C2657CF-282A-4322-AF2F-3C5EF1675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63" y="2618469"/>
            <a:ext cx="676971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CCFF9858-3202-4C25-848A-A64DE90968E9}"/>
              </a:ext>
            </a:extLst>
          </p:cNvPr>
          <p:cNvSpPr/>
          <p:nvPr/>
        </p:nvSpPr>
        <p:spPr>
          <a:xfrm rot="16200000">
            <a:off x="6676810" y="5369801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infoescola</a:t>
            </a:r>
            <a:endParaRPr lang="pt-BR" sz="11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920D540-396F-4565-A8F0-A8025A4305B3}"/>
              </a:ext>
            </a:extLst>
          </p:cNvPr>
          <p:cNvSpPr/>
          <p:nvPr/>
        </p:nvSpPr>
        <p:spPr>
          <a:xfrm>
            <a:off x="463972" y="1560297"/>
            <a:ext cx="777716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>
                <a:latin typeface="+mn-lt"/>
                <a:ea typeface="Verdana" pitchFamily="34" charset="0"/>
                <a:cs typeface="Verdana" pitchFamily="34" charset="0"/>
              </a:rPr>
              <a:t>Também denominada radiação </a:t>
            </a:r>
            <a:r>
              <a:rPr lang="pt-BR" sz="2400" dirty="0" err="1">
                <a:latin typeface="+mn-lt"/>
                <a:ea typeface="Verdana" pitchFamily="34" charset="0"/>
                <a:cs typeface="Verdana" pitchFamily="34" charset="0"/>
              </a:rPr>
              <a:t>fotossinteticamente</a:t>
            </a:r>
            <a:r>
              <a:rPr lang="pt-BR" sz="2400" dirty="0">
                <a:latin typeface="+mn-lt"/>
                <a:ea typeface="Verdana" pitchFamily="34" charset="0"/>
                <a:cs typeface="Verdana" pitchFamily="34" charset="0"/>
              </a:rPr>
              <a:t> ativa.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2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26</a:t>
            </a:fld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87868" y="332656"/>
            <a:ext cx="6480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Radiação</a:t>
            </a:r>
            <a:r>
              <a:rPr lang="en-US" sz="4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Visível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379668" y="5747056"/>
            <a:ext cx="5957321" cy="1102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7"/>
          <p:cNvSpPr/>
          <p:nvPr/>
        </p:nvSpPr>
        <p:spPr>
          <a:xfrm>
            <a:off x="323528" y="1268760"/>
            <a:ext cx="8353227" cy="10795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tângulo 16"/>
          <p:cNvSpPr/>
          <p:nvPr/>
        </p:nvSpPr>
        <p:spPr>
          <a:xfrm rot="16200000">
            <a:off x="7183015" y="3449608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inoescola</a:t>
            </a:r>
            <a:endParaRPr lang="pt-BR" sz="11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564833A-43E7-4929-9A25-F32C3F117F72}"/>
              </a:ext>
            </a:extLst>
          </p:cNvPr>
          <p:cNvSpPr/>
          <p:nvPr/>
        </p:nvSpPr>
        <p:spPr>
          <a:xfrm>
            <a:off x="467544" y="1674674"/>
            <a:ext cx="7777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>
                <a:latin typeface="+mn-lt"/>
                <a:ea typeface="Verdana" pitchFamily="34" charset="0"/>
                <a:cs typeface="Verdana" pitchFamily="34" charset="0"/>
              </a:rPr>
              <a:t> A luz visível corresponde a ~43% do total emitido (360 a 780 </a:t>
            </a:r>
            <a:r>
              <a:rPr lang="pt-BR" sz="2400" dirty="0" err="1">
                <a:latin typeface="+mn-lt"/>
                <a:ea typeface="Verdana" pitchFamily="34" charset="0"/>
                <a:cs typeface="Verdana" pitchFamily="34" charset="0"/>
              </a:rPr>
              <a:t>nm</a:t>
            </a:r>
            <a:r>
              <a:rPr lang="pt-BR" sz="2400" dirty="0">
                <a:latin typeface="+mn-lt"/>
                <a:ea typeface="Verdana" pitchFamily="34" charset="0"/>
                <a:cs typeface="Verdana" pitchFamily="34" charset="0"/>
              </a:rPr>
              <a:t>), 49% estão no infravermelho próximo (780 a 2500 </a:t>
            </a:r>
            <a:r>
              <a:rPr lang="pt-BR" sz="2400" dirty="0" err="1">
                <a:latin typeface="+mn-lt"/>
                <a:ea typeface="Verdana" pitchFamily="34" charset="0"/>
                <a:cs typeface="Verdana" pitchFamily="34" charset="0"/>
              </a:rPr>
              <a:t>nm</a:t>
            </a:r>
            <a:r>
              <a:rPr lang="pt-BR" sz="2400" dirty="0">
                <a:latin typeface="+mn-lt"/>
                <a:ea typeface="Verdana" pitchFamily="34" charset="0"/>
                <a:cs typeface="Verdana" pitchFamily="34" charset="0"/>
              </a:rPr>
              <a:t>) e 7% no ultravioleta (100 a 360 </a:t>
            </a:r>
            <a:r>
              <a:rPr lang="pt-BR" sz="2400" dirty="0" err="1">
                <a:latin typeface="+mn-lt"/>
                <a:ea typeface="Verdana" pitchFamily="34" charset="0"/>
                <a:cs typeface="Verdana" pitchFamily="34" charset="0"/>
              </a:rPr>
              <a:t>nm</a:t>
            </a:r>
            <a:r>
              <a:rPr lang="pt-BR" sz="2400" dirty="0">
                <a:latin typeface="+mn-lt"/>
                <a:ea typeface="Verdana" pitchFamily="34" charset="0"/>
                <a:cs typeface="Verdana" pitchFamily="34" charset="0"/>
              </a:rPr>
              <a:t>).</a:t>
            </a:r>
          </a:p>
        </p:txBody>
      </p:sp>
      <p:pic>
        <p:nvPicPr>
          <p:cNvPr id="11" name="Imagem 10" descr="espectro_visivel.jpg">
            <a:extLst>
              <a:ext uri="{FF2B5EF4-FFF2-40B4-BE49-F238E27FC236}">
                <a16:creationId xmlns:a16="http://schemas.microsoft.com/office/drawing/2014/main" id="{5CAD9C2D-385B-401A-9B89-CEAAFDF890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7487" y="3314648"/>
            <a:ext cx="6208842" cy="3714752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407F7596-C67D-4769-B4D9-C1FEB0254DC6}"/>
              </a:ext>
            </a:extLst>
          </p:cNvPr>
          <p:cNvSpPr/>
          <p:nvPr/>
        </p:nvSpPr>
        <p:spPr>
          <a:xfrm>
            <a:off x="2117487" y="5783197"/>
            <a:ext cx="5957321" cy="1102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4EC38E6-CE95-47DF-A785-FB9E6460DEC9}"/>
              </a:ext>
            </a:extLst>
          </p:cNvPr>
          <p:cNvSpPr/>
          <p:nvPr/>
        </p:nvSpPr>
        <p:spPr>
          <a:xfrm>
            <a:off x="3137419" y="6120680"/>
            <a:ext cx="1913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7F4086"/>
                </a:solidFill>
                <a:latin typeface="+mn-lt"/>
                <a:ea typeface="Verdana" pitchFamily="34" charset="0"/>
                <a:cs typeface="Verdana" pitchFamily="34" charset="0"/>
              </a:rPr>
              <a:t>Ultravioleta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6E6178E-EC6B-4955-88A0-78E23B9C287A}"/>
              </a:ext>
            </a:extLst>
          </p:cNvPr>
          <p:cNvSpPr/>
          <p:nvPr/>
        </p:nvSpPr>
        <p:spPr>
          <a:xfrm>
            <a:off x="5343816" y="6006328"/>
            <a:ext cx="1913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+mn-lt"/>
                <a:ea typeface="Verdana" pitchFamily="34" charset="0"/>
                <a:cs typeface="Verdana" pitchFamily="34" charset="0"/>
              </a:rPr>
              <a:t>Infravermelho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99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460EC-0F9E-4C10-AEAC-2A6A084797EA}"/>
              </a:ext>
            </a:extLst>
          </p:cNvPr>
          <p:cNvSpPr/>
          <p:nvPr/>
        </p:nvSpPr>
        <p:spPr>
          <a:xfrm>
            <a:off x="1979712" y="659097"/>
            <a:ext cx="6843722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Espectro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Eletromagnético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A548651-668D-4E09-825D-C3E98659EBC1}"/>
              </a:ext>
            </a:extLst>
          </p:cNvPr>
          <p:cNvSpPr/>
          <p:nvPr/>
        </p:nvSpPr>
        <p:spPr>
          <a:xfrm>
            <a:off x="1409237" y="1916832"/>
            <a:ext cx="7643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latin typeface="+mj-lt"/>
                <a:ea typeface="Verdana" pitchFamily="34" charset="0"/>
                <a:cs typeface="Verdana" pitchFamily="34" charset="0"/>
              </a:rPr>
              <a:t>Infravermelho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0A842A8-F077-4CA3-9809-B49521FDA6E5}"/>
              </a:ext>
            </a:extLst>
          </p:cNvPr>
          <p:cNvSpPr/>
          <p:nvPr/>
        </p:nvSpPr>
        <p:spPr>
          <a:xfrm>
            <a:off x="1453603" y="2842328"/>
            <a:ext cx="7643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+mj-lt"/>
                <a:ea typeface="Verdana" pitchFamily="34" charset="0"/>
                <a:cs typeface="Verdana" pitchFamily="34" charset="0"/>
              </a:rPr>
              <a:t>Infravermelho próximo – 0,7 a 3 µm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F14FA6D-CE60-4614-9E56-B7732E2A9152}"/>
              </a:ext>
            </a:extLst>
          </p:cNvPr>
          <p:cNvSpPr/>
          <p:nvPr/>
        </p:nvSpPr>
        <p:spPr>
          <a:xfrm>
            <a:off x="1464109" y="3646765"/>
            <a:ext cx="7643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+mj-lt"/>
                <a:ea typeface="Verdana" pitchFamily="34" charset="0"/>
                <a:cs typeface="Verdana" pitchFamily="34" charset="0"/>
              </a:rPr>
              <a:t>Infravermelho médio – 3 a 6 µm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D2A8F69-BE91-4E73-9CF0-4A6B00110ADB}"/>
              </a:ext>
            </a:extLst>
          </p:cNvPr>
          <p:cNvSpPr/>
          <p:nvPr/>
        </p:nvSpPr>
        <p:spPr>
          <a:xfrm>
            <a:off x="1465479" y="4438853"/>
            <a:ext cx="7643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+mj-lt"/>
                <a:ea typeface="Verdana" pitchFamily="34" charset="0"/>
                <a:cs typeface="Verdana" pitchFamily="34" charset="0"/>
              </a:rPr>
              <a:t>Infravermelho distante – 6 a 15 µm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CF7C7BF-D547-4BD1-B3B9-C6E215B8D372}"/>
              </a:ext>
            </a:extLst>
          </p:cNvPr>
          <p:cNvSpPr/>
          <p:nvPr/>
        </p:nvSpPr>
        <p:spPr>
          <a:xfrm>
            <a:off x="1465479" y="5230941"/>
            <a:ext cx="76430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+mj-lt"/>
                <a:ea typeface="Verdana" pitchFamily="34" charset="0"/>
                <a:cs typeface="Verdana" pitchFamily="34" charset="0"/>
              </a:rPr>
              <a:t>Infravermelho extremo – 15 a 1000 µm</a:t>
            </a:r>
          </a:p>
        </p:txBody>
      </p:sp>
    </p:spTree>
    <p:extLst>
      <p:ext uri="{BB962C8B-B14F-4D97-AF65-F5344CB8AC3E}">
        <p14:creationId xmlns:p14="http://schemas.microsoft.com/office/powerpoint/2010/main" val="133257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1EBBCA6D-F0B2-409C-AEB7-ACC382D70E7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5040560" cy="936104"/>
          </a:xfrm>
          <a:solidFill>
            <a:srgbClr val="0033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Seminário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5331848" y="2457418"/>
            <a:ext cx="1120096" cy="44033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Retângulo 33"/>
          <p:cNvSpPr/>
          <p:nvPr/>
        </p:nvSpPr>
        <p:spPr>
          <a:xfrm>
            <a:off x="4084607" y="2626768"/>
            <a:ext cx="1634735" cy="44033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Forma 40"/>
          <p:cNvSpPr/>
          <p:nvPr/>
        </p:nvSpPr>
        <p:spPr>
          <a:xfrm rot="6957951">
            <a:off x="7231376" y="2619279"/>
            <a:ext cx="631982" cy="561075"/>
          </a:xfrm>
          <a:prstGeom prst="swooshArrow">
            <a:avLst>
              <a:gd name="adj1" fmla="val 12062"/>
              <a:gd name="adj2" fmla="val 30073"/>
            </a:avLst>
          </a:prstGeom>
          <a:solidFill>
            <a:srgbClr val="003300"/>
          </a:solidFill>
          <a:ln w="254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CaixaDeTexto 16"/>
          <p:cNvSpPr txBox="1"/>
          <p:nvPr/>
        </p:nvSpPr>
        <p:spPr>
          <a:xfrm>
            <a:off x="627668" y="1628800"/>
            <a:ext cx="2532745" cy="492443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pt-BR" sz="2600" b="1" dirty="0"/>
              <a:t>1. Radiação solar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615766" y="3212976"/>
            <a:ext cx="3780861" cy="492443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600" b="1" dirty="0"/>
              <a:t>3. Umidade do ar e chuva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627668" y="4016676"/>
            <a:ext cx="3072059" cy="492443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pt-BR" sz="2600" b="1" dirty="0"/>
              <a:t>4. Evapotranspiração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642047" y="5445224"/>
            <a:ext cx="8256427" cy="492443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pt-BR" sz="2600" b="1" dirty="0"/>
              <a:t>5. O aquecimento global não oriunda das ações antrópicas</a:t>
            </a:r>
          </a:p>
        </p:txBody>
      </p:sp>
      <p:sp>
        <p:nvSpPr>
          <p:cNvPr id="56" name="CaixaDeTexto 55"/>
          <p:cNvSpPr txBox="1"/>
          <p:nvPr/>
        </p:nvSpPr>
        <p:spPr>
          <a:xfrm>
            <a:off x="627668" y="2420888"/>
            <a:ext cx="4406976" cy="492443"/>
          </a:xfrm>
          <a:prstGeom prst="rect">
            <a:avLst/>
          </a:prstGeom>
          <a:noFill/>
          <a:ln w="38100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pt-BR" sz="2600" b="1" dirty="0"/>
              <a:t>2. Temperatura do ar e do solo</a:t>
            </a:r>
          </a:p>
        </p:txBody>
      </p:sp>
      <p:pic>
        <p:nvPicPr>
          <p:cNvPr id="24" name="Picture 9" descr="065-28set_queimada_leste_zoo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1259" y="3440613"/>
            <a:ext cx="2052417" cy="1538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62" name="Picture 2" descr="D:\Disco C\Abu\Fotos_Rebio_agosto_2013_por_Renata_G_Aguiar\Fotos_Rebio_agosto_2013_por_Renata_G_Aguiar\DSCN0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59" y="836712"/>
            <a:ext cx="2050122" cy="15385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16200000">
            <a:off x="7491501" y="1022249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arquivo pessoal</a:t>
            </a:r>
          </a:p>
        </p:txBody>
      </p:sp>
      <p:sp>
        <p:nvSpPr>
          <p:cNvPr id="15" name="Retângulo 14"/>
          <p:cNvSpPr/>
          <p:nvPr/>
        </p:nvSpPr>
        <p:spPr>
          <a:xfrm rot="16200000">
            <a:off x="7505401" y="3614536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/>
              <a:t>Fonte: arquivo pessoal</a:t>
            </a:r>
          </a:p>
        </p:txBody>
      </p:sp>
      <p:sp>
        <p:nvSpPr>
          <p:cNvPr id="2" name="Chave direita 1"/>
          <p:cNvSpPr/>
          <p:nvPr/>
        </p:nvSpPr>
        <p:spPr>
          <a:xfrm>
            <a:off x="4499992" y="1484785"/>
            <a:ext cx="1728192" cy="3240360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Número de Slide 6">
            <a:extLst>
              <a:ext uri="{FF2B5EF4-FFF2-40B4-BE49-F238E27FC236}">
                <a16:creationId xmlns:a16="http://schemas.microsoft.com/office/drawing/2014/main" id="{D29C9C86-1A37-457C-A980-C3A298BEEFCB}"/>
              </a:ext>
            </a:extLst>
          </p:cNvPr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30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29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87DFC64-03B6-42DB-92D8-DD133807B80B}"/>
              </a:ext>
            </a:extLst>
          </p:cNvPr>
          <p:cNvSpPr/>
          <p:nvPr/>
        </p:nvSpPr>
        <p:spPr>
          <a:xfrm>
            <a:off x="2195736" y="395603"/>
            <a:ext cx="6336704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 dos Seminários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DDBEF369-116E-4BAD-BC76-FDF1ACE7D8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561C18D-E346-4BDD-831D-C4AAE85500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8" name="Group 7">
            <a:extLst>
              <a:ext uri="{FF2B5EF4-FFF2-40B4-BE49-F238E27FC236}">
                <a16:creationId xmlns:a16="http://schemas.microsoft.com/office/drawing/2014/main" id="{A043054F-62F2-4E6B-85DC-990100786455}"/>
              </a:ext>
            </a:extLst>
          </p:cNvPr>
          <p:cNvGraphicFramePr>
            <a:graphicFrameLocks noGrp="1"/>
          </p:cNvGraphicFramePr>
          <p:nvPr/>
        </p:nvGraphicFramePr>
        <p:xfrm>
          <a:off x="387152" y="2015907"/>
          <a:ext cx="8064896" cy="4514522"/>
        </p:xfrm>
        <a:graphic>
          <a:graphicData uri="http://schemas.openxmlformats.org/drawingml/2006/table">
            <a:tbl>
              <a:tblPr/>
              <a:tblGrid>
                <a:gridCol w="1761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1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8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Data</a:t>
                      </a:r>
                      <a:endParaRPr kumimoji="0" lang="pt-B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78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785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Grupo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Apresentar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678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2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09.04.2021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Radiação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Matheus, Mateus, </a:t>
                      </a: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Thayse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Gustavo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4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16.04.2021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Temperatura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William, Robson, Thiago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23.04.2021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Umidade e chuva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Sara, </a:t>
                      </a: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Antonia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Karoline, Jéssica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30.04.2021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Evapotranspiração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Hinara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José, </a:t>
                      </a: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Vagnor</a:t>
                      </a: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pt-B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Leidilene</a:t>
                      </a: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74627"/>
                  </a:ext>
                </a:extLst>
              </a:tr>
              <a:tr h="696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07.05.2021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Aquecimento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João Carlos, Rita, Maria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FC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089337"/>
                  </a:ext>
                </a:extLst>
              </a:tr>
            </a:tbl>
          </a:graphicData>
        </a:graphic>
      </p:graphicFrame>
      <p:sp>
        <p:nvSpPr>
          <p:cNvPr id="9" name="Rectangle 18">
            <a:extLst>
              <a:ext uri="{FF2B5EF4-FFF2-40B4-BE49-F238E27FC236}">
                <a16:creationId xmlns:a16="http://schemas.microsoft.com/office/drawing/2014/main" id="{FF5D5598-C118-4AB1-9905-EFB18FBE1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96" y="1393602"/>
            <a:ext cx="7703766" cy="67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buSzPct val="25000"/>
            </a:pPr>
            <a:r>
              <a:rPr lang="en-US" altLang="pt-BR" sz="2800" b="1" dirty="0">
                <a:latin typeface="+mn-lt"/>
              </a:rPr>
              <a:t>Quadro 1 </a:t>
            </a:r>
            <a:r>
              <a:rPr lang="en-US" altLang="pt-BR" sz="2800" dirty="0">
                <a:latin typeface="+mn-lt"/>
              </a:rPr>
              <a:t>– </a:t>
            </a:r>
            <a:r>
              <a:rPr lang="en-US" altLang="pt-BR" sz="2800" dirty="0" err="1">
                <a:latin typeface="+mn-lt"/>
              </a:rPr>
              <a:t>Temas</a:t>
            </a:r>
            <a:r>
              <a:rPr lang="en-US" altLang="pt-BR" sz="2800" dirty="0">
                <a:latin typeface="+mn-lt"/>
              </a:rPr>
              <a:t> e </a:t>
            </a:r>
            <a:r>
              <a:rPr lang="en-US" altLang="pt-BR" sz="2800" dirty="0" err="1">
                <a:latin typeface="+mn-lt"/>
              </a:rPr>
              <a:t>grupos</a:t>
            </a:r>
            <a:r>
              <a:rPr lang="en-US" altLang="pt-BR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19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460EC-0F9E-4C10-AEAC-2A6A084797EA}"/>
              </a:ext>
            </a:extLst>
          </p:cNvPr>
          <p:cNvSpPr/>
          <p:nvPr/>
        </p:nvSpPr>
        <p:spPr>
          <a:xfrm>
            <a:off x="2555776" y="395603"/>
            <a:ext cx="6232258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400" b="1" dirty="0">
                <a:solidFill>
                  <a:schemeClr val="tx1"/>
                </a:solidFill>
              </a:rPr>
              <a:t>Elementos do Clima</a:t>
            </a: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BAB3DBCE-2126-4927-8DE4-32B28E79C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3832" y="2463744"/>
            <a:ext cx="72386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+mn-lt"/>
              </a:rPr>
              <a:t>São grandezas (variáveis) que caracterizam o estado da atmosfera.</a:t>
            </a:r>
          </a:p>
        </p:txBody>
      </p:sp>
    </p:spTree>
    <p:extLst>
      <p:ext uri="{BB962C8B-B14F-4D97-AF65-F5344CB8AC3E}">
        <p14:creationId xmlns:p14="http://schemas.microsoft.com/office/powerpoint/2010/main" val="37096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30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2F985AD-72A8-43D3-B6F6-E0A7FEB6BF44}"/>
              </a:ext>
            </a:extLst>
          </p:cNvPr>
          <p:cNvSpPr/>
          <p:nvPr/>
        </p:nvSpPr>
        <p:spPr>
          <a:xfrm>
            <a:off x="1459456" y="301675"/>
            <a:ext cx="7401058" cy="201622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Considerações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Sobre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Apresentação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Seminário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A3DC7ACF-E760-46BD-B304-4C47D9048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116" y="2932253"/>
            <a:ext cx="738296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2800" dirty="0" err="1">
                <a:latin typeface="+mn-lt"/>
              </a:rPr>
              <a:t>Exposição</a:t>
            </a:r>
            <a:r>
              <a:rPr lang="en-US" altLang="pt-BR" sz="2800" dirty="0">
                <a:latin typeface="+mn-lt"/>
              </a:rPr>
              <a:t> do </a:t>
            </a:r>
            <a:r>
              <a:rPr lang="en-US" altLang="pt-BR" sz="2800" dirty="0" err="1">
                <a:latin typeface="+mn-lt"/>
              </a:rPr>
              <a:t>artigo</a:t>
            </a:r>
            <a:r>
              <a:rPr lang="en-US" altLang="pt-BR" sz="2800" dirty="0">
                <a:latin typeface="+mn-lt"/>
              </a:rPr>
              <a:t>: 15 a 20 </a:t>
            </a:r>
            <a:r>
              <a:rPr lang="en-US" altLang="pt-BR" sz="2800" dirty="0" err="1">
                <a:latin typeface="+mn-lt"/>
              </a:rPr>
              <a:t>minutos</a:t>
            </a:r>
            <a:r>
              <a:rPr lang="en-US" altLang="pt-BR" sz="2800" dirty="0">
                <a:latin typeface="+mn-lt"/>
              </a:rPr>
              <a:t> no </a:t>
            </a:r>
            <a:r>
              <a:rPr lang="en-US" altLang="pt-BR" sz="2800" dirty="0" err="1">
                <a:latin typeface="+mn-lt"/>
              </a:rPr>
              <a:t>início</a:t>
            </a:r>
            <a:r>
              <a:rPr lang="en-US" altLang="pt-BR" sz="2800" dirty="0">
                <a:latin typeface="+mn-lt"/>
              </a:rPr>
              <a:t> da aula.</a:t>
            </a: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</a:pPr>
            <a:endParaRPr lang="en-US" altLang="pt-BR" sz="2800" dirty="0">
              <a:latin typeface="+mn-lt"/>
            </a:endParaRPr>
          </a:p>
          <a:p>
            <a:pPr algn="l" eaLnBrk="1" hangingPunct="1">
              <a:lnSpc>
                <a:spcPct val="120000"/>
              </a:lnSpc>
              <a:spcBef>
                <a:spcPct val="20000"/>
              </a:spcBef>
            </a:pPr>
            <a:endParaRPr lang="pt-BR" altLang="pt-BR" sz="2400" dirty="0">
              <a:latin typeface="+mn-lt"/>
            </a:endParaRP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48145B5A-1550-42D1-A900-28B53365B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116" y="4313213"/>
            <a:ext cx="738296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2800" dirty="0" err="1">
                <a:latin typeface="+mn-lt"/>
              </a:rPr>
              <a:t>Perguntas</a:t>
            </a:r>
            <a:r>
              <a:rPr lang="en-US" altLang="pt-BR" sz="2800" dirty="0">
                <a:latin typeface="+mn-lt"/>
              </a:rPr>
              <a:t>: 10 </a:t>
            </a:r>
            <a:r>
              <a:rPr lang="en-US" altLang="pt-BR" sz="2800" dirty="0" err="1">
                <a:latin typeface="+mn-lt"/>
              </a:rPr>
              <a:t>minutos</a:t>
            </a:r>
            <a:r>
              <a:rPr lang="en-US" altLang="pt-BR" sz="2800" dirty="0">
                <a:latin typeface="+mn-lt"/>
              </a:rPr>
              <a:t>.</a:t>
            </a:r>
            <a:endParaRPr lang="pt-BR" altLang="pt-BR" sz="2400" dirty="0">
              <a:latin typeface="+mn-lt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B26BF569-40B3-4FCE-99AB-0D67F1B32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2116" y="4896688"/>
            <a:ext cx="7198278" cy="10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SzPct val="25000"/>
            </a:pPr>
            <a:br>
              <a:rPr lang="en-US" altLang="pt-BR" sz="2800" dirty="0">
                <a:latin typeface="+mn-lt"/>
              </a:rPr>
            </a:br>
            <a:r>
              <a:rPr lang="en-US" altLang="pt-BR" sz="2800" dirty="0">
                <a:latin typeface="+mn-lt"/>
              </a:rPr>
              <a:t>O </a:t>
            </a:r>
            <a:r>
              <a:rPr lang="en-US" altLang="pt-BR" sz="2800" dirty="0" err="1">
                <a:latin typeface="+mn-lt"/>
              </a:rPr>
              <a:t>artigo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deverá</a:t>
            </a:r>
            <a:r>
              <a:rPr lang="en-US" altLang="pt-BR" sz="2800" dirty="0">
                <a:latin typeface="+mn-lt"/>
              </a:rPr>
              <a:t> ser </a:t>
            </a:r>
            <a:r>
              <a:rPr lang="en-US" altLang="pt-BR" sz="2800" dirty="0" err="1">
                <a:latin typeface="+mn-lt"/>
              </a:rPr>
              <a:t>apresentado</a:t>
            </a:r>
            <a:r>
              <a:rPr lang="pt-BR" sz="2800" dirty="0">
                <a:latin typeface="+mn-lt"/>
              </a:rPr>
              <a:t> por todos ou por sorteio no dia (o grupo define).</a:t>
            </a:r>
            <a:endParaRPr lang="en-US" alt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63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31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2F985AD-72A8-43D3-B6F6-E0A7FEB6BF44}"/>
              </a:ext>
            </a:extLst>
          </p:cNvPr>
          <p:cNvSpPr/>
          <p:nvPr/>
        </p:nvSpPr>
        <p:spPr>
          <a:xfrm>
            <a:off x="1459456" y="301675"/>
            <a:ext cx="7401058" cy="201622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Considerações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Sobre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Apresentação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Artigo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AE1B0E56-49F7-4024-BE36-F02FFC9DD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283" y="2726184"/>
            <a:ext cx="738296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pt-BR" sz="2800" dirty="0" err="1">
                <a:latin typeface="+mn-lt"/>
              </a:rPr>
              <a:t>Artigos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disponíveis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na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página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pessoal</a:t>
            </a:r>
            <a:r>
              <a:rPr lang="en-US" altLang="pt-BR" sz="2800" dirty="0">
                <a:latin typeface="+mn-lt"/>
              </a:rPr>
              <a:t>.</a:t>
            </a: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pt-BR" sz="700" dirty="0">
              <a:latin typeface="+mn-lt"/>
            </a:endParaRP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pt-BR" sz="700" dirty="0">
              <a:latin typeface="+mn-lt"/>
            </a:endParaRP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pt-BR" sz="2800" dirty="0" err="1">
                <a:latin typeface="+mn-lt"/>
              </a:rPr>
              <a:t>Podem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apresentar</a:t>
            </a:r>
            <a:r>
              <a:rPr lang="en-US" altLang="pt-BR" sz="2800" dirty="0">
                <a:latin typeface="+mn-lt"/>
              </a:rPr>
              <a:t> outro(s).</a:t>
            </a:r>
            <a:endParaRPr lang="pt-BR" alt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350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335351B-4982-4740-A21F-C8E551FE990B}"/>
              </a:ext>
            </a:extLst>
          </p:cNvPr>
          <p:cNvSpPr/>
          <p:nvPr/>
        </p:nvSpPr>
        <p:spPr>
          <a:xfrm>
            <a:off x="0" y="-2207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32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CC52D64-5EA1-4014-BEFC-6CDA81721285}"/>
              </a:ext>
            </a:extLst>
          </p:cNvPr>
          <p:cNvSpPr/>
          <p:nvPr/>
        </p:nvSpPr>
        <p:spPr>
          <a:xfrm>
            <a:off x="3563887" y="647230"/>
            <a:ext cx="4775761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400" b="1" dirty="0">
                <a:solidFill>
                  <a:schemeClr val="tx1"/>
                </a:solidFill>
              </a:rPr>
              <a:t>Artigo para a aula do dia 09.04</a:t>
            </a:r>
          </a:p>
        </p:txBody>
      </p:sp>
      <p:sp>
        <p:nvSpPr>
          <p:cNvPr id="14" name="Rectangle 17">
            <a:hlinkClick r:id="rId3" action="ppaction://hlinkfile"/>
            <a:extLst>
              <a:ext uri="{FF2B5EF4-FFF2-40B4-BE49-F238E27FC236}">
                <a16:creationId xmlns:a16="http://schemas.microsoft.com/office/drawing/2014/main" id="{DFCFE987-09D0-4947-B469-A65C24757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472" y="2664426"/>
            <a:ext cx="6786084" cy="7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Ler o artigo de radiação publicado na página pessoal e/ou enviado pelo grupo até o dia 02.04.2021.</a:t>
            </a:r>
          </a:p>
          <a:p>
            <a:pPr algn="l" eaLnBrk="1" hangingPunct="1">
              <a:lnSpc>
                <a:spcPct val="150000"/>
              </a:lnSpc>
            </a:pPr>
            <a:endParaRPr lang="pt-BR" altLang="pt-BR" sz="2800" dirty="0">
              <a:latin typeface="+mn-lt"/>
            </a:endParaRPr>
          </a:p>
          <a:p>
            <a:pPr algn="l" eaLnBrk="1" hangingPunct="1">
              <a:lnSpc>
                <a:spcPct val="150000"/>
              </a:lnSpc>
            </a:pPr>
            <a:endParaRPr lang="pt-BR" altLang="pt-BR" sz="2800" dirty="0">
              <a:solidFill>
                <a:srgbClr val="993300"/>
              </a:solidFill>
              <a:latin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7231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33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2F985AD-72A8-43D3-B6F6-E0A7FEB6BF44}"/>
              </a:ext>
            </a:extLst>
          </p:cNvPr>
          <p:cNvSpPr/>
          <p:nvPr/>
        </p:nvSpPr>
        <p:spPr>
          <a:xfrm>
            <a:off x="1459456" y="301675"/>
            <a:ext cx="7401058" cy="201622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Considerações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Sobre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Apresentação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Artigo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94462744-4467-44CD-A414-6AB33CA47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0702" y="2831234"/>
            <a:ext cx="738296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pt-BR" sz="2800" dirty="0" err="1">
                <a:latin typeface="+mn-lt"/>
              </a:rPr>
              <a:t>Simplificar</a:t>
            </a:r>
            <a:r>
              <a:rPr lang="en-US" altLang="pt-BR" sz="2800" dirty="0">
                <a:latin typeface="+mn-lt"/>
              </a:rPr>
              <a:t> a </a:t>
            </a:r>
            <a:r>
              <a:rPr lang="en-US" altLang="pt-BR" sz="2800" dirty="0" err="1">
                <a:latin typeface="+mn-lt"/>
              </a:rPr>
              <a:t>apresentação</a:t>
            </a:r>
            <a:r>
              <a:rPr lang="en-US" altLang="pt-BR" sz="2800" dirty="0">
                <a:latin typeface="+mn-lt"/>
              </a:rPr>
              <a:t>. </a:t>
            </a: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endParaRPr lang="en-US" altLang="pt-BR" dirty="0">
              <a:latin typeface="+mn-lt"/>
            </a:endParaRPr>
          </a:p>
          <a:p>
            <a:pPr algn="l" eaLnBrk="1" hangingPunct="1">
              <a:lnSpc>
                <a:spcPct val="150000"/>
              </a:lnSpc>
              <a:spcBef>
                <a:spcPct val="20000"/>
              </a:spcBef>
            </a:pPr>
            <a:r>
              <a:rPr lang="en-US" altLang="pt-BR" sz="2800" dirty="0" err="1">
                <a:latin typeface="+mn-lt"/>
              </a:rPr>
              <a:t>Enviar</a:t>
            </a:r>
            <a:r>
              <a:rPr lang="en-US" altLang="pt-BR" sz="2800" dirty="0">
                <a:latin typeface="+mn-lt"/>
              </a:rPr>
              <a:t> a </a:t>
            </a:r>
            <a:r>
              <a:rPr lang="en-US" altLang="pt-BR" sz="2800" dirty="0" err="1">
                <a:latin typeface="+mn-lt"/>
              </a:rPr>
              <a:t>apresentação</a:t>
            </a:r>
            <a:r>
              <a:rPr lang="en-US" altLang="pt-BR" sz="2800" dirty="0">
                <a:latin typeface="+mn-lt"/>
              </a:rPr>
              <a:t> para a </a:t>
            </a:r>
            <a:r>
              <a:rPr lang="en-US" altLang="pt-BR" sz="2800" dirty="0" err="1">
                <a:latin typeface="+mn-lt"/>
              </a:rPr>
              <a:t>professora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publicar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até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cinco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dias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após</a:t>
            </a:r>
            <a:r>
              <a:rPr lang="en-US" altLang="pt-BR" sz="2800" dirty="0">
                <a:latin typeface="+mn-lt"/>
              </a:rPr>
              <a:t> a </a:t>
            </a:r>
            <a:r>
              <a:rPr lang="en-US" altLang="pt-BR" sz="2800" dirty="0" err="1">
                <a:latin typeface="+mn-lt"/>
              </a:rPr>
              <a:t>apresentação</a:t>
            </a:r>
            <a:r>
              <a:rPr lang="en-US" altLang="pt-BR" sz="2800" dirty="0">
                <a:latin typeface="+mn-lt"/>
              </a:rPr>
              <a:t>.</a:t>
            </a:r>
            <a:endParaRPr lang="pt-BR" alt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7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2F985AD-72A8-43D3-B6F6-E0A7FEB6BF44}"/>
              </a:ext>
            </a:extLst>
          </p:cNvPr>
          <p:cNvSpPr/>
          <p:nvPr/>
        </p:nvSpPr>
        <p:spPr>
          <a:xfrm>
            <a:off x="1459456" y="301675"/>
            <a:ext cx="7401058" cy="201622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Deve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Conter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Apresentação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Artigo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04CDB254-1102-4C53-8655-CDEB279CE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3356992"/>
            <a:ext cx="8424936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  <a:buSzPct val="25000"/>
            </a:pPr>
            <a:r>
              <a:rPr lang="en-US" altLang="pt-BR" sz="2800" dirty="0" err="1">
                <a:latin typeface="+mn-lt"/>
              </a:rPr>
              <a:t>Autores</a:t>
            </a:r>
            <a:r>
              <a:rPr lang="en-US" altLang="pt-BR" sz="2800" dirty="0">
                <a:latin typeface="+mn-lt"/>
              </a:rPr>
              <a:t> do </a:t>
            </a:r>
            <a:r>
              <a:rPr lang="en-US" altLang="pt-BR" sz="2800" dirty="0" err="1">
                <a:latin typeface="+mn-lt"/>
              </a:rPr>
              <a:t>artigo</a:t>
            </a:r>
            <a:r>
              <a:rPr lang="en-US" altLang="pt-BR" sz="2800" dirty="0">
                <a:latin typeface="+mn-lt"/>
              </a:rPr>
              <a:t> – dados </a:t>
            </a:r>
            <a:r>
              <a:rPr lang="en-US" altLang="pt-BR" sz="2800" dirty="0" err="1">
                <a:latin typeface="+mn-lt"/>
              </a:rPr>
              <a:t>sobre</a:t>
            </a:r>
            <a:r>
              <a:rPr lang="en-US" altLang="pt-BR" sz="2800" dirty="0">
                <a:latin typeface="+mn-lt"/>
              </a:rPr>
              <a:t> o </a:t>
            </a:r>
            <a:r>
              <a:rPr lang="en-US" altLang="pt-BR" sz="2800" dirty="0" err="1">
                <a:latin typeface="+mn-lt"/>
              </a:rPr>
              <a:t>primeiro</a:t>
            </a:r>
            <a:endParaRPr lang="en-US" altLang="pt-BR" sz="2800" dirty="0">
              <a:latin typeface="+mn-lt"/>
            </a:endParaRPr>
          </a:p>
          <a:p>
            <a:pPr algn="l" eaLnBrk="1" hangingPunct="1">
              <a:lnSpc>
                <a:spcPct val="150000"/>
              </a:lnSpc>
              <a:buSzPct val="25000"/>
            </a:pPr>
            <a:r>
              <a:rPr lang="en-US" altLang="pt-BR" sz="2800" dirty="0">
                <a:latin typeface="+mn-lt"/>
              </a:rPr>
              <a:t>Nome da </a:t>
            </a:r>
            <a:r>
              <a:rPr lang="en-US" altLang="pt-BR" sz="2800" dirty="0" err="1">
                <a:latin typeface="+mn-lt"/>
              </a:rPr>
              <a:t>revista</a:t>
            </a:r>
            <a:endParaRPr lang="en-US" altLang="pt-BR" sz="2800" dirty="0">
              <a:latin typeface="+mn-lt"/>
            </a:endParaRPr>
          </a:p>
          <a:p>
            <a:pPr algn="l" eaLnBrk="1" hangingPunct="1">
              <a:lnSpc>
                <a:spcPct val="150000"/>
              </a:lnSpc>
              <a:buSzPct val="25000"/>
            </a:pPr>
            <a:r>
              <a:rPr lang="en-US" altLang="pt-BR" sz="2800" dirty="0" err="1">
                <a:latin typeface="+mn-lt"/>
              </a:rPr>
              <a:t>Ano</a:t>
            </a:r>
            <a:r>
              <a:rPr lang="en-US" altLang="pt-BR" sz="2800" dirty="0">
                <a:latin typeface="+mn-lt"/>
              </a:rPr>
              <a:t> da </a:t>
            </a:r>
            <a:r>
              <a:rPr lang="en-US" altLang="pt-BR" sz="2800" dirty="0" err="1">
                <a:latin typeface="+mn-lt"/>
              </a:rPr>
              <a:t>publicação</a:t>
            </a:r>
            <a:r>
              <a:rPr lang="en-US" altLang="pt-BR" sz="2800" dirty="0">
                <a:latin typeface="+mn-lt"/>
              </a:rPr>
              <a:t> (de </a:t>
            </a:r>
            <a:r>
              <a:rPr lang="en-US" altLang="pt-BR" sz="2800" dirty="0" err="1">
                <a:latin typeface="+mn-lt"/>
              </a:rPr>
              <a:t>preferência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atual</a:t>
            </a:r>
            <a:r>
              <a:rPr lang="en-US" altLang="pt-BR" sz="2800" dirty="0">
                <a:latin typeface="+mn-lt"/>
              </a:rPr>
              <a:t>)</a:t>
            </a:r>
          </a:p>
          <a:p>
            <a:pPr algn="l" eaLnBrk="1" hangingPunct="1">
              <a:lnSpc>
                <a:spcPct val="150000"/>
              </a:lnSpc>
              <a:buSzPct val="25000"/>
            </a:pPr>
            <a:r>
              <a:rPr lang="en-US" altLang="pt-BR" sz="2800" dirty="0" err="1">
                <a:latin typeface="+mn-lt"/>
              </a:rPr>
              <a:t>Qualis</a:t>
            </a:r>
            <a:r>
              <a:rPr lang="en-US" altLang="pt-BR" sz="2800" dirty="0">
                <a:latin typeface="+mn-lt"/>
              </a:rPr>
              <a:t> para </a:t>
            </a:r>
            <a:r>
              <a:rPr lang="en-US" altLang="pt-BR" sz="2800" dirty="0" err="1">
                <a:latin typeface="+mn-lt"/>
              </a:rPr>
              <a:t>Geociências</a:t>
            </a:r>
            <a:r>
              <a:rPr lang="en-US" altLang="pt-BR" sz="2800" dirty="0">
                <a:latin typeface="+mn-lt"/>
              </a:rPr>
              <a:t> e </a:t>
            </a:r>
            <a:r>
              <a:rPr lang="en-US" altLang="pt-BR" sz="2800" dirty="0" err="1">
                <a:latin typeface="+mn-lt"/>
              </a:rPr>
              <a:t>Engenharia</a:t>
            </a:r>
            <a:r>
              <a:rPr lang="en-US" altLang="pt-BR" sz="2800" dirty="0">
                <a:latin typeface="+mn-lt"/>
              </a:rPr>
              <a:t> I</a:t>
            </a:r>
          </a:p>
          <a:p>
            <a:pPr algn="l" eaLnBrk="1" hangingPunct="1">
              <a:lnSpc>
                <a:spcPct val="150000"/>
              </a:lnSpc>
              <a:buSzPct val="25000"/>
            </a:pPr>
            <a:r>
              <a:rPr lang="en-US" altLang="pt-BR" sz="2800" dirty="0" err="1">
                <a:latin typeface="+mn-lt"/>
              </a:rPr>
              <a:t>Fator</a:t>
            </a:r>
            <a:r>
              <a:rPr lang="en-US" altLang="pt-BR" sz="2800" dirty="0">
                <a:latin typeface="+mn-lt"/>
              </a:rPr>
              <a:t> de </a:t>
            </a:r>
            <a:r>
              <a:rPr lang="en-US" altLang="pt-BR" sz="2800" dirty="0" err="1">
                <a:latin typeface="+mn-lt"/>
              </a:rPr>
              <a:t>Impacto</a:t>
            </a:r>
            <a:endParaRPr lang="en-US" altLang="pt-BR" sz="2800" dirty="0">
              <a:latin typeface="+mn-lt"/>
            </a:endParaRPr>
          </a:p>
        </p:txBody>
      </p:sp>
      <p:sp>
        <p:nvSpPr>
          <p:cNvPr id="14" name="Chave esquerda 1">
            <a:extLst>
              <a:ext uri="{FF2B5EF4-FFF2-40B4-BE49-F238E27FC236}">
                <a16:creationId xmlns:a16="http://schemas.microsoft.com/office/drawing/2014/main" id="{0C6A74E3-DF0E-4EB2-B77F-443B468C0811}"/>
              </a:ext>
            </a:extLst>
          </p:cNvPr>
          <p:cNvSpPr/>
          <p:nvPr/>
        </p:nvSpPr>
        <p:spPr>
          <a:xfrm>
            <a:off x="1403648" y="2492896"/>
            <a:ext cx="432048" cy="3600400"/>
          </a:xfrm>
          <a:prstGeom prst="leftBrace">
            <a:avLst/>
          </a:prstGeom>
          <a:ln w="38100">
            <a:solidFill>
              <a:srgbClr val="275F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1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2F985AD-72A8-43D3-B6F6-E0A7FEB6BF44}"/>
              </a:ext>
            </a:extLst>
          </p:cNvPr>
          <p:cNvSpPr/>
          <p:nvPr/>
        </p:nvSpPr>
        <p:spPr>
          <a:xfrm>
            <a:off x="1459456" y="301675"/>
            <a:ext cx="7401058" cy="201622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Considerações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Sobre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Apresentação</a:t>
            </a:r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Artigo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361991C2-8C96-423C-B435-975BFDCAF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956" y="4789694"/>
            <a:ext cx="467787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2800" dirty="0" err="1">
                <a:latin typeface="+mn-lt"/>
              </a:rPr>
              <a:t>Todos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devem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ler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os</a:t>
            </a:r>
            <a:r>
              <a:rPr lang="en-US" altLang="pt-BR" sz="2800" dirty="0">
                <a:latin typeface="+mn-lt"/>
              </a:rPr>
              <a:t> </a:t>
            </a:r>
            <a:r>
              <a:rPr lang="en-US" altLang="pt-BR" sz="2800" dirty="0" err="1">
                <a:latin typeface="+mn-lt"/>
              </a:rPr>
              <a:t>artigos</a:t>
            </a:r>
            <a:endParaRPr lang="pt-BR" altLang="pt-BR" sz="2400" dirty="0">
              <a:latin typeface="+mn-lt"/>
            </a:endParaRPr>
          </a:p>
        </p:txBody>
      </p:sp>
      <p:sp>
        <p:nvSpPr>
          <p:cNvPr id="4" name="Estrela: 6 Pontas 3">
            <a:extLst>
              <a:ext uri="{FF2B5EF4-FFF2-40B4-BE49-F238E27FC236}">
                <a16:creationId xmlns:a16="http://schemas.microsoft.com/office/drawing/2014/main" id="{D39AFC4E-B246-47E6-8E7B-6DB6DD47A420}"/>
              </a:ext>
            </a:extLst>
          </p:cNvPr>
          <p:cNvSpPr/>
          <p:nvPr/>
        </p:nvSpPr>
        <p:spPr>
          <a:xfrm>
            <a:off x="2011956" y="2171879"/>
            <a:ext cx="5409152" cy="2381484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Muito importante</a:t>
            </a:r>
          </a:p>
        </p:txBody>
      </p:sp>
    </p:spTree>
    <p:extLst>
      <p:ext uri="{BB962C8B-B14F-4D97-AF65-F5344CB8AC3E}">
        <p14:creationId xmlns:p14="http://schemas.microsoft.com/office/powerpoint/2010/main" val="37379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2761847" y="395603"/>
            <a:ext cx="5986617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b="1" dirty="0">
                <a:solidFill>
                  <a:schemeClr val="tx1"/>
                </a:solidFill>
              </a:rPr>
              <a:t>Critérios de Avaliação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D18F4C0-1E56-4EAE-9A1B-95CBAD20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059" y="2204864"/>
            <a:ext cx="2390775" cy="790575"/>
          </a:xfrm>
          <a:prstGeom prst="rect">
            <a:avLst/>
          </a:prstGeom>
        </p:spPr>
      </p:pic>
      <p:sp>
        <p:nvSpPr>
          <p:cNvPr id="13" name="Rectangle 17">
            <a:hlinkClick r:id="rId4" action="ppaction://hlinkfile"/>
            <a:extLst>
              <a:ext uri="{FF2B5EF4-FFF2-40B4-BE49-F238E27FC236}">
                <a16:creationId xmlns:a16="http://schemas.microsoft.com/office/drawing/2014/main" id="{5AE9C2D0-5D79-443E-9C9D-C3797C512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355" y="2313398"/>
            <a:ext cx="2826243" cy="7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pt-BR" altLang="pt-BR" sz="2800" dirty="0" err="1">
                <a:latin typeface="+mn-lt"/>
              </a:rPr>
              <a:t>Disponilizado</a:t>
            </a:r>
            <a:r>
              <a:rPr lang="pt-BR" altLang="pt-BR" sz="2800" dirty="0">
                <a:latin typeface="+mn-lt"/>
              </a:rPr>
              <a:t> no</a:t>
            </a:r>
          </a:p>
          <a:p>
            <a:pPr algn="l" eaLnBrk="1" hangingPunct="1"/>
            <a:endParaRPr lang="pt-BR" altLang="pt-BR" sz="2800" dirty="0">
              <a:solidFill>
                <a:srgbClr val="993300"/>
              </a:solidFill>
              <a:latin typeface="+mn-lt"/>
            </a:endParaRPr>
          </a:p>
          <a:p>
            <a:pPr algn="l" eaLnBrk="1" hangingPunct="1"/>
            <a:r>
              <a:rPr lang="pt-BR" altLang="pt-BR" sz="2800" dirty="0">
                <a:latin typeface="+mn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4277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7999503-2CEA-493A-857C-034F6184DD37}"/>
              </a:ext>
            </a:extLst>
          </p:cNvPr>
          <p:cNvSpPr/>
          <p:nvPr/>
        </p:nvSpPr>
        <p:spPr>
          <a:xfrm>
            <a:off x="3995936" y="395603"/>
            <a:ext cx="4792098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b="1" dirty="0">
                <a:solidFill>
                  <a:schemeClr val="tx1"/>
                </a:solidFill>
              </a:rPr>
              <a:t>Reposição de aula</a:t>
            </a:r>
          </a:p>
        </p:txBody>
      </p:sp>
      <p:sp>
        <p:nvSpPr>
          <p:cNvPr id="13" name="Rectangle 17">
            <a:hlinkClick r:id="rId3" action="ppaction://hlinkfile"/>
            <a:extLst>
              <a:ext uri="{FF2B5EF4-FFF2-40B4-BE49-F238E27FC236}">
                <a16:creationId xmlns:a16="http://schemas.microsoft.com/office/drawing/2014/main" id="{B15CCDDE-D222-4854-A61C-C2C00E05A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8220" y="2090587"/>
            <a:ext cx="5187996" cy="7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Segunda-feira das 16 h às 18 h</a:t>
            </a:r>
          </a:p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Dias 12.04 e 03.05.2021</a:t>
            </a:r>
          </a:p>
          <a:p>
            <a:pPr algn="l" eaLnBrk="1" hangingPunct="1">
              <a:lnSpc>
                <a:spcPct val="150000"/>
              </a:lnSpc>
            </a:pPr>
            <a:endParaRPr lang="pt-BR" altLang="pt-BR" sz="2800" dirty="0">
              <a:latin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Sábado das 14 h às 16 h</a:t>
            </a:r>
          </a:p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Dia 24.04.2021 aula prática</a:t>
            </a:r>
          </a:p>
          <a:p>
            <a:pPr algn="l" eaLnBrk="1" hangingPunct="1">
              <a:lnSpc>
                <a:spcPct val="150000"/>
              </a:lnSpc>
            </a:pPr>
            <a:endParaRPr lang="pt-BR" altLang="pt-BR" sz="2800" dirty="0">
              <a:latin typeface="+mn-lt"/>
            </a:endParaRPr>
          </a:p>
          <a:p>
            <a:pPr algn="l" eaLnBrk="1" hangingPunct="1">
              <a:lnSpc>
                <a:spcPct val="150000"/>
              </a:lnSpc>
            </a:pPr>
            <a:endParaRPr lang="pt-BR" altLang="pt-BR" sz="2800" dirty="0">
              <a:solidFill>
                <a:srgbClr val="993300"/>
              </a:solidFill>
              <a:latin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0917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6F036C1-4E8B-44B4-9431-64D6A1D39472}"/>
              </a:ext>
            </a:extLst>
          </p:cNvPr>
          <p:cNvSpPr/>
          <p:nvPr/>
        </p:nvSpPr>
        <p:spPr>
          <a:xfrm>
            <a:off x="2771800" y="395603"/>
            <a:ext cx="6016234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400" b="1" dirty="0">
                <a:solidFill>
                  <a:schemeClr val="tx1"/>
                </a:solidFill>
              </a:rPr>
              <a:t>Trabalho Aplicado</a:t>
            </a:r>
          </a:p>
        </p:txBody>
      </p:sp>
      <p:pic>
        <p:nvPicPr>
          <p:cNvPr id="665608" name="Picture 8" descr="Resultado de imagem para pensar desenho">
            <a:extLst>
              <a:ext uri="{FF2B5EF4-FFF2-40B4-BE49-F238E27FC236}">
                <a16:creationId xmlns:a16="http://schemas.microsoft.com/office/drawing/2014/main" id="{D45F0598-FE0E-49EA-862B-CC5092802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11412"/>
            <a:ext cx="2240931" cy="2380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09037D9-9BDD-4CD1-A4DD-07205E7B7A24}"/>
              </a:ext>
            </a:extLst>
          </p:cNvPr>
          <p:cNvSpPr/>
          <p:nvPr/>
        </p:nvSpPr>
        <p:spPr>
          <a:xfrm rot="16200000">
            <a:off x="7010113" y="5161196"/>
            <a:ext cx="14668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 err="1"/>
              <a:t>deposiphotos</a:t>
            </a:r>
            <a:endParaRPr lang="pt-BR" sz="1200" dirty="0"/>
          </a:p>
        </p:txBody>
      </p:sp>
      <p:sp>
        <p:nvSpPr>
          <p:cNvPr id="14" name="Rectangle 17">
            <a:hlinkClick r:id="rId4" action="ppaction://hlinkfile"/>
            <a:extLst>
              <a:ext uri="{FF2B5EF4-FFF2-40B4-BE49-F238E27FC236}">
                <a16:creationId xmlns:a16="http://schemas.microsoft.com/office/drawing/2014/main" id="{A1F31381-B597-49E8-97DD-3297D1ACD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408" y="1780995"/>
            <a:ext cx="6606976" cy="7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Apresentações nos dias 14 e 21.05.2021.</a:t>
            </a:r>
          </a:p>
          <a:p>
            <a:pPr algn="l" eaLnBrk="1" hangingPunct="1">
              <a:lnSpc>
                <a:spcPct val="150000"/>
              </a:lnSpc>
            </a:pPr>
            <a:endParaRPr lang="pt-BR" altLang="pt-BR" dirty="0">
              <a:latin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Definir os grupos e temas até o dia da aula no laboratório.  </a:t>
            </a:r>
          </a:p>
          <a:p>
            <a:pPr algn="l" eaLnBrk="1" hangingPunct="1">
              <a:lnSpc>
                <a:spcPct val="150000"/>
              </a:lnSpc>
            </a:pPr>
            <a:endParaRPr lang="pt-BR" altLang="pt-BR" sz="2800" dirty="0">
              <a:latin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Montar o quanto antes </a:t>
            </a:r>
          </a:p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o banco de dados.</a:t>
            </a:r>
          </a:p>
        </p:txBody>
      </p:sp>
    </p:spTree>
    <p:extLst>
      <p:ext uri="{BB962C8B-B14F-4D97-AF65-F5344CB8AC3E}">
        <p14:creationId xmlns:p14="http://schemas.microsoft.com/office/powerpoint/2010/main" val="300413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335351B-4982-4740-A21F-C8E551FE990B}"/>
              </a:ext>
            </a:extLst>
          </p:cNvPr>
          <p:cNvSpPr/>
          <p:nvPr/>
        </p:nvSpPr>
        <p:spPr>
          <a:xfrm>
            <a:off x="-9845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CC52D64-5EA1-4014-BEFC-6CDA81721285}"/>
              </a:ext>
            </a:extLst>
          </p:cNvPr>
          <p:cNvSpPr/>
          <p:nvPr/>
        </p:nvSpPr>
        <p:spPr>
          <a:xfrm>
            <a:off x="3203848" y="647230"/>
            <a:ext cx="5135801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400" b="1" dirty="0">
                <a:solidFill>
                  <a:schemeClr val="tx1"/>
                </a:solidFill>
              </a:rPr>
              <a:t>Atividade Assíncrona</a:t>
            </a:r>
          </a:p>
        </p:txBody>
      </p:sp>
      <p:sp>
        <p:nvSpPr>
          <p:cNvPr id="14" name="Rectangle 17">
            <a:hlinkClick r:id="rId3" action="ppaction://hlinkfile"/>
            <a:extLst>
              <a:ext uri="{FF2B5EF4-FFF2-40B4-BE49-F238E27FC236}">
                <a16:creationId xmlns:a16="http://schemas.microsoft.com/office/drawing/2014/main" id="{CA51ADE1-3AEE-453B-8494-EC1302B2C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339" y="2281243"/>
            <a:ext cx="6786084" cy="7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Início: 17 h do dia 26.03.2021</a:t>
            </a:r>
          </a:p>
          <a:p>
            <a:pPr algn="l" eaLnBrk="1" hangingPunct="1">
              <a:lnSpc>
                <a:spcPct val="150000"/>
              </a:lnSpc>
            </a:pPr>
            <a:endParaRPr lang="pt-BR" altLang="pt-BR" sz="2800" dirty="0">
              <a:latin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Prazo final retificado: 12 h do dia 09.04.2021</a:t>
            </a:r>
          </a:p>
          <a:p>
            <a:pPr algn="l" eaLnBrk="1" hangingPunct="1">
              <a:lnSpc>
                <a:spcPct val="150000"/>
              </a:lnSpc>
            </a:pPr>
            <a:endParaRPr lang="pt-BR" altLang="pt-BR" sz="2800" dirty="0">
              <a:latin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Enviada pelo SIGAA e por e-mail.</a:t>
            </a:r>
          </a:p>
          <a:p>
            <a:pPr algn="l" eaLnBrk="1" hangingPunct="1">
              <a:lnSpc>
                <a:spcPct val="150000"/>
              </a:lnSpc>
            </a:pPr>
            <a:endParaRPr lang="pt-BR" altLang="pt-BR" sz="2800" dirty="0">
              <a:latin typeface="+mn-lt"/>
            </a:endParaRPr>
          </a:p>
          <a:p>
            <a:pPr algn="l" eaLnBrk="1" hangingPunct="1">
              <a:lnSpc>
                <a:spcPct val="150000"/>
              </a:lnSpc>
            </a:pPr>
            <a:endParaRPr lang="pt-BR" altLang="pt-BR" sz="2800" dirty="0">
              <a:solidFill>
                <a:srgbClr val="993300"/>
              </a:solidFill>
              <a:latin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482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332656"/>
            <a:ext cx="878497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531813" indent="-531813"/>
            <a:r>
              <a:rPr lang="pt-BR" sz="48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Times New Roman" pitchFamily="18" charset="0"/>
              </a:rPr>
              <a:t>2.1 – Radiação Solar</a:t>
            </a:r>
            <a:endParaRPr lang="pt-BR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 rot="16200000">
            <a:off x="6267490" y="4742152"/>
            <a:ext cx="2005583" cy="208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Fonte: </a:t>
            </a:r>
            <a:r>
              <a:rPr lang="pt-BR" sz="1200" dirty="0" err="1">
                <a:solidFill>
                  <a:schemeClr val="bg1"/>
                </a:solidFill>
              </a:rPr>
              <a:t>bayeuxemfocometropolitano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403458" name="Picture 2" descr="http://bayeuxemfocometropolitano.com.br/wp-content/uploads/2015/01/monitoramento-dos-raios-sola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3" y="1700808"/>
            <a:ext cx="5760640" cy="4271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39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9"/>
    </mc:Choice>
    <mc:Fallback xmlns="">
      <p:transition spd="slow" advTm="2529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40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67544" y="365755"/>
            <a:ext cx="7886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Leis da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Radiação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649047" y="1988840"/>
            <a:ext cx="4464496" cy="1368152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</a:rPr>
              <a:t>Conceitos Básicos  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</a:rPr>
              <a:t>Princípio de </a:t>
            </a:r>
            <a:r>
              <a:rPr lang="pt-BR" sz="2800" b="1" dirty="0" err="1">
                <a:solidFill>
                  <a:schemeClr val="bg1"/>
                </a:solidFill>
              </a:rPr>
              <a:t>Prevot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83185" y="3809006"/>
            <a:ext cx="7643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Todo corpo com temperatura acima de 0 K possui energia, portanto, emite radiação. </a:t>
            </a:r>
            <a:endParaRPr lang="pt-BR" sz="24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90081" y="5553747"/>
            <a:ext cx="7643025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0 K =</a:t>
            </a:r>
          </a:p>
        </p:txBody>
      </p:sp>
      <p:sp>
        <p:nvSpPr>
          <p:cNvPr id="11" name="Retângulo de cantos arredondados 7"/>
          <p:cNvSpPr/>
          <p:nvPr/>
        </p:nvSpPr>
        <p:spPr>
          <a:xfrm>
            <a:off x="323528" y="1376834"/>
            <a:ext cx="8353227" cy="10795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287E5A2-0A5C-4335-8237-50F99307FF2D}"/>
              </a:ext>
            </a:extLst>
          </p:cNvPr>
          <p:cNvSpPr/>
          <p:nvPr/>
        </p:nvSpPr>
        <p:spPr>
          <a:xfrm>
            <a:off x="1763689" y="5553746"/>
            <a:ext cx="2952328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-273,15 </a:t>
            </a:r>
            <a:r>
              <a:rPr lang="pt-BR" sz="2400" baseline="30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pt-BR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endParaRPr lang="pt-B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42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41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42025" y="188640"/>
            <a:ext cx="7886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Leis da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Radiação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430196" y="1484784"/>
            <a:ext cx="4464496" cy="1368152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</a:rPr>
              <a:t>Conceitos Básicos  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</a:rPr>
              <a:t>Lei de Stefan-Boltzmann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8097" y="2924944"/>
            <a:ext cx="8329965" cy="1964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+mn-lt"/>
                <a:ea typeface="Verdana" pitchFamily="34" charset="0"/>
                <a:cs typeface="Verdana" pitchFamily="34" charset="0"/>
              </a:rPr>
              <a:t>A energia emitida (E, em W m</a:t>
            </a:r>
            <a:r>
              <a:rPr lang="pt-BR" sz="2800" baseline="30000" dirty="0">
                <a:latin typeface="+mn-lt"/>
                <a:ea typeface="Verdana" pitchFamily="34" charset="0"/>
                <a:cs typeface="Verdana" pitchFamily="34" charset="0"/>
              </a:rPr>
              <a:t>-2</a:t>
            </a:r>
            <a:r>
              <a:rPr lang="pt-BR" sz="2800" dirty="0">
                <a:latin typeface="+mn-lt"/>
                <a:ea typeface="Verdana" pitchFamily="34" charset="0"/>
                <a:cs typeface="Verdana" pitchFamily="34" charset="0"/>
              </a:rPr>
              <a:t>) por um corpo é proporcional à quarta potência da temperatura em que o mesmo se encontra.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419677" y="4808097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i="1" dirty="0"/>
              <a:t>E = </a:t>
            </a:r>
            <a:r>
              <a:rPr lang="el-GR" sz="3600" i="1" dirty="0"/>
              <a:t>ε</a:t>
            </a:r>
            <a:r>
              <a:rPr lang="en-US" sz="3600" i="1" dirty="0"/>
              <a:t> </a:t>
            </a:r>
            <a:r>
              <a:rPr lang="el-GR" sz="3600" i="1" dirty="0"/>
              <a:t>σ </a:t>
            </a:r>
            <a:r>
              <a:rPr lang="pt-BR" sz="3600" i="1" dirty="0"/>
              <a:t>T </a:t>
            </a:r>
            <a:r>
              <a:rPr lang="pt-BR" sz="3600" i="1" baseline="30000" dirty="0"/>
              <a:t>4</a:t>
            </a:r>
            <a:endParaRPr lang="pt-BR" sz="3600" baseline="30000" dirty="0"/>
          </a:p>
        </p:txBody>
      </p:sp>
      <p:sp>
        <p:nvSpPr>
          <p:cNvPr id="13" name="Retângulo 12"/>
          <p:cNvSpPr/>
          <p:nvPr/>
        </p:nvSpPr>
        <p:spPr>
          <a:xfrm>
            <a:off x="633595" y="5517232"/>
            <a:ext cx="77867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sz="2000" dirty="0">
                <a:latin typeface="+mn-lt"/>
                <a:ea typeface="Verdana" pitchFamily="34" charset="0"/>
                <a:cs typeface="Verdana" pitchFamily="34" charset="0"/>
              </a:rPr>
              <a:t>ε</a:t>
            </a:r>
            <a:r>
              <a:rPr lang="en-US" sz="2000" dirty="0">
                <a:latin typeface="+mn-lt"/>
                <a:ea typeface="Verdana" pitchFamily="34" charset="0"/>
                <a:cs typeface="Verdana" pitchFamily="34" charset="0"/>
              </a:rPr>
              <a:t> = </a:t>
            </a:r>
            <a:r>
              <a:rPr lang="en-US" sz="2000" dirty="0" err="1">
                <a:latin typeface="+mn-lt"/>
                <a:ea typeface="Verdana" pitchFamily="34" charset="0"/>
                <a:cs typeface="Verdana" pitchFamily="34" charset="0"/>
              </a:rPr>
              <a:t>poder</a:t>
            </a:r>
            <a:r>
              <a:rPr lang="en-US" sz="2000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 err="1">
                <a:latin typeface="+mn-lt"/>
                <a:ea typeface="Verdana" pitchFamily="34" charset="0"/>
                <a:cs typeface="Verdana" pitchFamily="34" charset="0"/>
              </a:rPr>
              <a:t>emissivo</a:t>
            </a:r>
            <a:r>
              <a:rPr lang="en-US" sz="2000" dirty="0">
                <a:latin typeface="+mn-lt"/>
                <a:ea typeface="Verdana" pitchFamily="34" charset="0"/>
                <a:cs typeface="Verdana" pitchFamily="34" charset="0"/>
              </a:rPr>
              <a:t> de um </a:t>
            </a:r>
            <a:r>
              <a:rPr lang="en-US" sz="2000" dirty="0" err="1">
                <a:latin typeface="+mn-lt"/>
                <a:ea typeface="Verdana" pitchFamily="34" charset="0"/>
                <a:cs typeface="Verdana" pitchFamily="34" charset="0"/>
              </a:rPr>
              <a:t>corpo</a:t>
            </a:r>
            <a:r>
              <a:rPr lang="en-US" sz="2000" dirty="0">
                <a:latin typeface="+mn-lt"/>
                <a:ea typeface="Verdana" pitchFamily="34" charset="0"/>
                <a:cs typeface="Verdana" pitchFamily="34" charset="0"/>
              </a:rPr>
              <a:t> (0,95 a 1,0)</a:t>
            </a:r>
          </a:p>
          <a:p>
            <a:pPr>
              <a:spcAft>
                <a:spcPts val="600"/>
              </a:spcAft>
            </a:pPr>
            <a:r>
              <a:rPr lang="el-GR" sz="2000" dirty="0">
                <a:latin typeface="+mn-lt"/>
                <a:ea typeface="Verdana" pitchFamily="34" charset="0"/>
                <a:cs typeface="Verdana" pitchFamily="34" charset="0"/>
              </a:rPr>
              <a:t>σ = </a:t>
            </a:r>
            <a:r>
              <a:rPr lang="pt-BR" sz="2000" dirty="0">
                <a:latin typeface="+mn-lt"/>
                <a:ea typeface="Verdana" pitchFamily="34" charset="0"/>
                <a:cs typeface="Verdana" pitchFamily="34" charset="0"/>
              </a:rPr>
              <a:t>constante de Stefan-Boltzmann (5,67 x 10</a:t>
            </a:r>
            <a:r>
              <a:rPr lang="pt-BR" sz="2000" baseline="30000" dirty="0">
                <a:latin typeface="+mn-lt"/>
                <a:ea typeface="Verdana" pitchFamily="34" charset="0"/>
                <a:cs typeface="Verdana" pitchFamily="34" charset="0"/>
              </a:rPr>
              <a:t>-8</a:t>
            </a:r>
            <a:r>
              <a:rPr lang="pt-BR" sz="2000" dirty="0">
                <a:latin typeface="+mn-lt"/>
                <a:ea typeface="Verdana" pitchFamily="34" charset="0"/>
                <a:cs typeface="Verdana" pitchFamily="34" charset="0"/>
              </a:rPr>
              <a:t> W m</a:t>
            </a:r>
            <a:r>
              <a:rPr lang="pt-BR" sz="2000" baseline="30000" dirty="0">
                <a:latin typeface="+mn-lt"/>
                <a:ea typeface="Verdana" pitchFamily="34" charset="0"/>
                <a:cs typeface="Verdana" pitchFamily="34" charset="0"/>
              </a:rPr>
              <a:t>-2</a:t>
            </a:r>
            <a:r>
              <a:rPr lang="pt-BR" sz="2000" dirty="0">
                <a:latin typeface="+mn-lt"/>
                <a:ea typeface="Verdana" pitchFamily="34" charset="0"/>
                <a:cs typeface="Verdana" pitchFamily="34" charset="0"/>
              </a:rPr>
              <a:t> K</a:t>
            </a:r>
            <a:r>
              <a:rPr lang="pt-BR" sz="2000" baseline="30000" dirty="0">
                <a:latin typeface="+mn-lt"/>
                <a:ea typeface="Verdana" pitchFamily="34" charset="0"/>
                <a:cs typeface="Verdana" pitchFamily="34" charset="0"/>
              </a:rPr>
              <a:t>-4</a:t>
            </a:r>
            <a:r>
              <a:rPr lang="pt-BR" sz="2000" dirty="0">
                <a:latin typeface="+mn-lt"/>
                <a:ea typeface="Verdana" pitchFamily="34" charset="0"/>
                <a:cs typeface="Verdana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pt-BR" sz="2000" dirty="0">
                <a:latin typeface="+mn-lt"/>
                <a:ea typeface="Verdana" pitchFamily="34" charset="0"/>
                <a:cs typeface="Verdana" pitchFamily="34" charset="0"/>
              </a:rPr>
              <a:t>T = temperatura do corpo (K)</a:t>
            </a:r>
          </a:p>
        </p:txBody>
      </p:sp>
      <p:sp>
        <p:nvSpPr>
          <p:cNvPr id="10" name="Retângulo de cantos arredondados 7"/>
          <p:cNvSpPr/>
          <p:nvPr/>
        </p:nvSpPr>
        <p:spPr>
          <a:xfrm>
            <a:off x="251520" y="1196752"/>
            <a:ext cx="8353227" cy="10795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3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42</a:t>
            </a:fld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611560" y="365755"/>
            <a:ext cx="7886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Leis da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Radiação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793063" y="1988840"/>
            <a:ext cx="4464496" cy="1368152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</a:rPr>
              <a:t>Conceitos Básicos  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</a:rPr>
              <a:t>Lei de Wien</a:t>
            </a:r>
          </a:p>
        </p:txBody>
      </p:sp>
      <p:sp>
        <p:nvSpPr>
          <p:cNvPr id="9" name="Retângulo 8"/>
          <p:cNvSpPr/>
          <p:nvPr/>
        </p:nvSpPr>
        <p:spPr>
          <a:xfrm>
            <a:off x="927201" y="3909613"/>
            <a:ext cx="7643025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latin typeface="+mn-lt"/>
                <a:ea typeface="Verdana" pitchFamily="34" charset="0"/>
                <a:cs typeface="Verdana" pitchFamily="34" charset="0"/>
              </a:rPr>
              <a:t>Quanto mais quente o corpo emissor, menor será o comprimento de onda de seu pico de emissão. </a:t>
            </a:r>
          </a:p>
        </p:txBody>
      </p:sp>
      <p:sp>
        <p:nvSpPr>
          <p:cNvPr id="11" name="Retângulo de cantos arredondados 7"/>
          <p:cNvSpPr/>
          <p:nvPr/>
        </p:nvSpPr>
        <p:spPr>
          <a:xfrm>
            <a:off x="323528" y="1376834"/>
            <a:ext cx="8353227" cy="10795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7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42025" y="188640"/>
            <a:ext cx="7886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Leis da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Radiação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283398" y="1556792"/>
            <a:ext cx="4464496" cy="1368152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</a:rPr>
              <a:t>Conceitos Básicos  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</a:rPr>
              <a:t>Lei de Wien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33595" y="4939028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λ</a:t>
            </a:r>
            <a:r>
              <a:rPr lang="pt-BR" baseline="-25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máx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comprimento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onda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K = constante de Boltzmann (2.897,8 </a:t>
            </a:r>
            <a:r>
              <a:rPr lang="el-GR" dirty="0">
                <a:latin typeface="Verdana" pitchFamily="34" charset="0"/>
                <a:ea typeface="Verdana" pitchFamily="34" charset="0"/>
                <a:cs typeface="Verdana" pitchFamily="34" charset="0"/>
              </a:rPr>
              <a:t>μ</a:t>
            </a: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m K)</a:t>
            </a:r>
          </a:p>
          <a:p>
            <a:pPr>
              <a:spcAft>
                <a:spcPts val="600"/>
              </a:spcAft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T = temperatura do corpo (K)</a:t>
            </a:r>
            <a:endParaRPr lang="pt-BR" baseline="30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3606800" y="3500438"/>
          <a:ext cx="14493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571320" imgH="393480" progId="Equation.3">
                  <p:embed/>
                </p:oleObj>
              </mc:Choice>
              <mc:Fallback>
                <p:oleObj name="Equação" r:id="rId3" imgW="571320" imgH="393480" progId="Equation.3">
                  <p:embed/>
                  <p:pic>
                    <p:nvPicPr>
                      <p:cNvPr id="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3500438"/>
                        <a:ext cx="144938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de cantos arredondados 7"/>
          <p:cNvSpPr/>
          <p:nvPr/>
        </p:nvSpPr>
        <p:spPr>
          <a:xfrm>
            <a:off x="179512" y="1268760"/>
            <a:ext cx="8353227" cy="10795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/>
              <a:pPr>
                <a:defRPr/>
              </a:pPr>
              <a:t>43</a:t>
            </a:fld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2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059321" y="6356350"/>
            <a:ext cx="2133600" cy="365125"/>
          </a:xfrm>
        </p:spPr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44</a:t>
            </a:fld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441280" y="5542098"/>
            <a:ext cx="5957321" cy="1102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3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51" y="3558366"/>
            <a:ext cx="6046716" cy="325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upo 15"/>
          <p:cNvGrpSpPr/>
          <p:nvPr/>
        </p:nvGrpSpPr>
        <p:grpSpPr>
          <a:xfrm rot="19635587">
            <a:off x="1661680" y="3910364"/>
            <a:ext cx="915541" cy="299220"/>
            <a:chOff x="3315644" y="2167029"/>
            <a:chExt cx="915541" cy="299220"/>
          </a:xfrm>
          <a:solidFill>
            <a:srgbClr val="D5DA1C"/>
          </a:solidFill>
        </p:grpSpPr>
        <p:sp>
          <p:nvSpPr>
            <p:cNvPr id="17" name="Seta para a direita 16"/>
            <p:cNvSpPr/>
            <p:nvPr/>
          </p:nvSpPr>
          <p:spPr>
            <a:xfrm>
              <a:off x="3315644" y="2167029"/>
              <a:ext cx="915541" cy="29922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18" name="Seta para a direita 10"/>
            <p:cNvSpPr/>
            <p:nvPr/>
          </p:nvSpPr>
          <p:spPr>
            <a:xfrm>
              <a:off x="3315644" y="2226873"/>
              <a:ext cx="825775" cy="1795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kern="1200"/>
            </a:p>
          </p:txBody>
        </p:sp>
      </p:grpSp>
      <p:grpSp>
        <p:nvGrpSpPr>
          <p:cNvPr id="19" name="Grupo 18"/>
          <p:cNvGrpSpPr/>
          <p:nvPr/>
        </p:nvGrpSpPr>
        <p:grpSpPr>
          <a:xfrm rot="12526889">
            <a:off x="6142209" y="3888810"/>
            <a:ext cx="915541" cy="299220"/>
            <a:chOff x="3315644" y="2167029"/>
            <a:chExt cx="915541" cy="299220"/>
          </a:xfrm>
          <a:solidFill>
            <a:srgbClr val="D5DA1C"/>
          </a:solidFill>
        </p:grpSpPr>
        <p:sp>
          <p:nvSpPr>
            <p:cNvPr id="20" name="Seta para a direita 19"/>
            <p:cNvSpPr/>
            <p:nvPr/>
          </p:nvSpPr>
          <p:spPr>
            <a:xfrm>
              <a:off x="3315644" y="2167029"/>
              <a:ext cx="915541" cy="29922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21" name="Seta para a direita 10"/>
            <p:cNvSpPr/>
            <p:nvPr/>
          </p:nvSpPr>
          <p:spPr>
            <a:xfrm>
              <a:off x="3315644" y="2226873"/>
              <a:ext cx="825775" cy="1795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kern="1200"/>
            </a:p>
          </p:txBody>
        </p:sp>
      </p:grpSp>
      <p:sp>
        <p:nvSpPr>
          <p:cNvPr id="22" name="Retângulo 21"/>
          <p:cNvSpPr/>
          <p:nvPr/>
        </p:nvSpPr>
        <p:spPr>
          <a:xfrm>
            <a:off x="467544" y="4315825"/>
            <a:ext cx="1559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>
                <a:latin typeface="+mn-lt"/>
                <a:ea typeface="Verdana" pitchFamily="34" charset="0"/>
                <a:cs typeface="Verdana" pitchFamily="34" charset="0"/>
              </a:rPr>
              <a:t> 0,15 </a:t>
            </a: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µm</a:t>
            </a:r>
            <a:endParaRPr lang="pt-BR" sz="24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043901" y="4296639"/>
            <a:ext cx="1354700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pt-BR" sz="2400" dirty="0">
                <a:latin typeface="+mn-lt"/>
                <a:ea typeface="Verdana" pitchFamily="34" charset="0"/>
                <a:cs typeface="Verdana" pitchFamily="34" charset="0"/>
              </a:rPr>
              <a:t> 4 </a:t>
            </a: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µm</a:t>
            </a:r>
            <a:endParaRPr lang="pt-BR" sz="2400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467544" y="365755"/>
            <a:ext cx="7886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Leis da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Radiação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683568" y="2060848"/>
            <a:ext cx="7643025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Sol T ≈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518281" y="2675756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Ondas Curtas</a:t>
            </a:r>
          </a:p>
        </p:txBody>
      </p:sp>
      <p:sp>
        <p:nvSpPr>
          <p:cNvPr id="27" name="Seta em curva para a direita 26"/>
          <p:cNvSpPr/>
          <p:nvPr/>
        </p:nvSpPr>
        <p:spPr>
          <a:xfrm rot="18600914">
            <a:off x="4760614" y="2657482"/>
            <a:ext cx="462358" cy="1032269"/>
          </a:xfrm>
          <a:prstGeom prst="curvedRightArrow">
            <a:avLst/>
          </a:prstGeom>
          <a:solidFill>
            <a:srgbClr val="D5DA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Retângulo de cantos arredondados 7"/>
          <p:cNvSpPr/>
          <p:nvPr/>
        </p:nvSpPr>
        <p:spPr>
          <a:xfrm>
            <a:off x="323528" y="1376834"/>
            <a:ext cx="8353227" cy="10795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/>
              <a:pPr>
                <a:defRPr/>
              </a:pPr>
              <a:t>44</a:t>
            </a:fld>
            <a:endParaRPr lang="en-US" sz="1600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8E4881B-D1A9-4F0B-A767-83FD3CA47AE6}"/>
              </a:ext>
            </a:extLst>
          </p:cNvPr>
          <p:cNvSpPr/>
          <p:nvPr/>
        </p:nvSpPr>
        <p:spPr>
          <a:xfrm>
            <a:off x="1979712" y="2069463"/>
            <a:ext cx="7643025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6.000 K (5.727 </a:t>
            </a:r>
            <a:r>
              <a:rPr lang="pt-BR" sz="2400" baseline="30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pt-BR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443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 animBg="1"/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460EC-0F9E-4C10-AEAC-2A6A084797EA}"/>
              </a:ext>
            </a:extLst>
          </p:cNvPr>
          <p:cNvSpPr/>
          <p:nvPr/>
        </p:nvSpPr>
        <p:spPr>
          <a:xfrm>
            <a:off x="3923928" y="659097"/>
            <a:ext cx="4899506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Leis da </a:t>
            </a:r>
            <a:r>
              <a:rPr lang="en-US" sz="4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Radiação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D1B8F9-D655-4008-ACFC-0143CE5CC198}"/>
              </a:ext>
            </a:extLst>
          </p:cNvPr>
          <p:cNvSpPr/>
          <p:nvPr/>
        </p:nvSpPr>
        <p:spPr>
          <a:xfrm>
            <a:off x="1177447" y="2250942"/>
            <a:ext cx="7643025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Terra T ≈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D45C9EB-20AF-4395-9854-70AD44F74026}"/>
              </a:ext>
            </a:extLst>
          </p:cNvPr>
          <p:cNvSpPr/>
          <p:nvPr/>
        </p:nvSpPr>
        <p:spPr>
          <a:xfrm>
            <a:off x="3131840" y="4164969"/>
            <a:ext cx="52880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Irradia preferencialmente na faixa do infravermelho distante (10 µm).</a:t>
            </a:r>
          </a:p>
        </p:txBody>
      </p:sp>
      <p:sp>
        <p:nvSpPr>
          <p:cNvPr id="13" name="Seta em curva para a direita 26">
            <a:extLst>
              <a:ext uri="{FF2B5EF4-FFF2-40B4-BE49-F238E27FC236}">
                <a16:creationId xmlns:a16="http://schemas.microsoft.com/office/drawing/2014/main" id="{2A75D600-0033-480B-9D60-966101A0CF8F}"/>
              </a:ext>
            </a:extLst>
          </p:cNvPr>
          <p:cNvSpPr/>
          <p:nvPr/>
        </p:nvSpPr>
        <p:spPr>
          <a:xfrm rot="19962423">
            <a:off x="1919319" y="3128794"/>
            <a:ext cx="592989" cy="1988302"/>
          </a:xfrm>
          <a:prstGeom prst="curved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1B7CF95-A16D-401F-B146-7D13F1893DA5}"/>
              </a:ext>
            </a:extLst>
          </p:cNvPr>
          <p:cNvSpPr/>
          <p:nvPr/>
        </p:nvSpPr>
        <p:spPr>
          <a:xfrm>
            <a:off x="5498412" y="2968294"/>
            <a:ext cx="2880320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Ondas Longas</a:t>
            </a:r>
          </a:p>
        </p:txBody>
      </p:sp>
      <p:sp>
        <p:nvSpPr>
          <p:cNvPr id="16" name="Seta em curva para a direita 28">
            <a:extLst>
              <a:ext uri="{FF2B5EF4-FFF2-40B4-BE49-F238E27FC236}">
                <a16:creationId xmlns:a16="http://schemas.microsoft.com/office/drawing/2014/main" id="{6C4879FC-4224-45BB-B0AB-2DE3C6BEC9DF}"/>
              </a:ext>
            </a:extLst>
          </p:cNvPr>
          <p:cNvSpPr/>
          <p:nvPr/>
        </p:nvSpPr>
        <p:spPr>
          <a:xfrm rot="18600914">
            <a:off x="4740745" y="2950020"/>
            <a:ext cx="462358" cy="1032269"/>
          </a:xfrm>
          <a:prstGeom prst="curved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5891F00-CC44-4AD3-B28F-4D40E89CDC4B}"/>
              </a:ext>
            </a:extLst>
          </p:cNvPr>
          <p:cNvSpPr/>
          <p:nvPr/>
        </p:nvSpPr>
        <p:spPr>
          <a:xfrm>
            <a:off x="2771801" y="2236260"/>
            <a:ext cx="3312368" cy="571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288 K (15 </a:t>
            </a:r>
            <a:r>
              <a:rPr lang="pt-BR" sz="2400" baseline="30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pt-BR" sz="2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69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/>
      <p:bldP spid="16" grpId="0" animBg="1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4" name="Picture 5" descr="R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19" y="835571"/>
            <a:ext cx="9161503" cy="577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42844" y="188640"/>
            <a:ext cx="7886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Leis da </a:t>
            </a:r>
            <a:r>
              <a:rPr lang="en-US" sz="4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Radiação</a:t>
            </a:r>
            <a:endParaRPr lang="en-US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45456" y="835571"/>
            <a:ext cx="9252520" cy="6492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-47298" y="6103114"/>
            <a:ext cx="9252520" cy="5882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rot="16200000">
            <a:off x="7775095" y="4751440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faculty.icc.edu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7317" y="610311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bg1"/>
                </a:solidFill>
              </a:rPr>
              <a:t>Figura 1 – </a:t>
            </a:r>
            <a:r>
              <a:rPr lang="pt-BR" sz="2400" dirty="0">
                <a:solidFill>
                  <a:schemeClr val="bg1"/>
                </a:solidFill>
              </a:rPr>
              <a:t>Intensidade da radiação.</a:t>
            </a:r>
          </a:p>
        </p:txBody>
      </p:sp>
      <p:sp>
        <p:nvSpPr>
          <p:cNvPr id="11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46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9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 rot="16200000">
            <a:off x="-3853806" y="261520"/>
            <a:ext cx="8136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b="1" dirty="0">
                <a:solidFill>
                  <a:schemeClr val="bg1"/>
                </a:solidFill>
                <a:latin typeface="+mn-lt"/>
              </a:rPr>
              <a:t>Absorção da Radiação 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093" y="327571"/>
            <a:ext cx="6886897" cy="574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37093" y="6027003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bg1"/>
                </a:solidFill>
              </a:rPr>
              <a:t>Figura 2 – </a:t>
            </a:r>
            <a:r>
              <a:rPr lang="pt-BR" sz="2400" dirty="0">
                <a:solidFill>
                  <a:schemeClr val="bg1"/>
                </a:solidFill>
              </a:rPr>
              <a:t>Proporção da radiação que é absorvida por </a:t>
            </a:r>
          </a:p>
          <a:p>
            <a:pPr lvl="0"/>
            <a:r>
              <a:rPr lang="pt-BR" sz="2400" dirty="0">
                <a:solidFill>
                  <a:schemeClr val="bg1"/>
                </a:solidFill>
              </a:rPr>
              <a:t>constituintes da atmosfera.</a:t>
            </a:r>
          </a:p>
        </p:txBody>
      </p:sp>
      <p:sp>
        <p:nvSpPr>
          <p:cNvPr id="7" name="Seta em curva para a direita 6"/>
          <p:cNvSpPr/>
          <p:nvPr/>
        </p:nvSpPr>
        <p:spPr>
          <a:xfrm rot="15108536">
            <a:off x="7215007" y="4472305"/>
            <a:ext cx="462358" cy="1799269"/>
          </a:xfrm>
          <a:prstGeom prst="curved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392548" y="2815137"/>
            <a:ext cx="2157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solidFill>
                  <a:schemeClr val="bg1"/>
                </a:solidFill>
              </a:rPr>
              <a:t>Não ocorrem processos de absorção de radiações significativas</a:t>
            </a:r>
          </a:p>
        </p:txBody>
      </p:sp>
      <p:sp>
        <p:nvSpPr>
          <p:cNvPr id="10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47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6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8EF4D28-66F8-4208-8E90-DB4193881ECD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48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0427" y="129406"/>
            <a:ext cx="7841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Albedo</a:t>
            </a:r>
          </a:p>
        </p:txBody>
      </p:sp>
      <p:pic>
        <p:nvPicPr>
          <p:cNvPr id="541698" name="Picture 2" descr="http://crv.educacao.mg.gov.br/sistema_crv/banco_objetos_crv/%7B5E21B09E-606D-435F-96FE-86F691DC94FC%7D_7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8" y="3250491"/>
            <a:ext cx="8415818" cy="435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67328" y="3219278"/>
            <a:ext cx="148109" cy="367240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 rot="16200000">
            <a:off x="-236237" y="5501272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Fonte: crv.educacao.mg.gov.br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465686" y="4322686"/>
            <a:ext cx="1774527" cy="315206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6458981-BC4F-4D1C-A0EC-21EAE6709AF7}"/>
              </a:ext>
            </a:extLst>
          </p:cNvPr>
          <p:cNvSpPr/>
          <p:nvPr/>
        </p:nvSpPr>
        <p:spPr>
          <a:xfrm>
            <a:off x="617086" y="1451575"/>
            <a:ext cx="8057932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latin typeface="+mn-lt"/>
                <a:ea typeface="Verdana" pitchFamily="34" charset="0"/>
                <a:cs typeface="Verdana" pitchFamily="34" charset="0"/>
              </a:rPr>
              <a:t>Albedo é a razão entre a radiação refletida pela superfície e a radiação incidente sobre ela.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>
                <a:solidFill>
                  <a:schemeClr val="bg1"/>
                </a:solidFill>
              </a:rPr>
              <a:pPr>
                <a:defRPr/>
              </a:pPr>
              <a:t>49</a:t>
            </a:fld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67271"/>
            <a:ext cx="64809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Albedo</a:t>
            </a:r>
          </a:p>
        </p:txBody>
      </p:sp>
      <p:sp>
        <p:nvSpPr>
          <p:cNvPr id="17" name="Retângulo 16"/>
          <p:cNvSpPr/>
          <p:nvPr/>
        </p:nvSpPr>
        <p:spPr>
          <a:xfrm rot="16200000">
            <a:off x="7037671" y="4707746"/>
            <a:ext cx="29631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Fonte: cmarineecology.wcp.muohio.edu</a:t>
            </a:r>
          </a:p>
        </p:txBody>
      </p:sp>
      <p:pic>
        <p:nvPicPr>
          <p:cNvPr id="540676" name="Picture 4" descr="http://marineecology.wcp.muohio.edu/climate_projects_04/snowball_earth/media/albedo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043238"/>
            <a:ext cx="7848872" cy="526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39552" y="6351711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bg1"/>
                </a:solidFill>
              </a:rPr>
              <a:t>Figura 3 – </a:t>
            </a:r>
            <a:r>
              <a:rPr lang="pt-BR" sz="2400" dirty="0">
                <a:solidFill>
                  <a:schemeClr val="bg1"/>
                </a:solidFill>
              </a:rPr>
              <a:t>Albedo em diferentes superfícies.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266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460EC-0F9E-4C10-AEAC-2A6A084797EA}"/>
              </a:ext>
            </a:extLst>
          </p:cNvPr>
          <p:cNvSpPr/>
          <p:nvPr/>
        </p:nvSpPr>
        <p:spPr>
          <a:xfrm>
            <a:off x="3819482" y="395603"/>
            <a:ext cx="4968552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400" b="1" dirty="0">
                <a:solidFill>
                  <a:schemeClr val="tx1"/>
                </a:solidFill>
              </a:rPr>
              <a:t>Radiação Solar</a:t>
            </a:r>
          </a:p>
        </p:txBody>
      </p:sp>
      <p:cxnSp>
        <p:nvCxnSpPr>
          <p:cNvPr id="13" name="Conector de seta reta 16">
            <a:extLst>
              <a:ext uri="{FF2B5EF4-FFF2-40B4-BE49-F238E27FC236}">
                <a16:creationId xmlns:a16="http://schemas.microsoft.com/office/drawing/2014/main" id="{4A2E0D06-F6A9-435A-B0F1-056BF7581C40}"/>
              </a:ext>
            </a:extLst>
          </p:cNvPr>
          <p:cNvCxnSpPr/>
          <p:nvPr/>
        </p:nvCxnSpPr>
        <p:spPr>
          <a:xfrm>
            <a:off x="4496788" y="3150462"/>
            <a:ext cx="2958738" cy="14498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4">
            <a:extLst>
              <a:ext uri="{FF2B5EF4-FFF2-40B4-BE49-F238E27FC236}">
                <a16:creationId xmlns:a16="http://schemas.microsoft.com/office/drawing/2014/main" id="{FB8DD7D7-E98A-4509-BEE1-DA6C70F185B6}"/>
              </a:ext>
            </a:extLst>
          </p:cNvPr>
          <p:cNvCxnSpPr/>
          <p:nvPr/>
        </p:nvCxnSpPr>
        <p:spPr>
          <a:xfrm flipH="1">
            <a:off x="2484780" y="3185058"/>
            <a:ext cx="2226088" cy="11741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5">
            <a:extLst>
              <a:ext uri="{FF2B5EF4-FFF2-40B4-BE49-F238E27FC236}">
                <a16:creationId xmlns:a16="http://schemas.microsoft.com/office/drawing/2014/main" id="{A2852BFD-9149-4A50-98C3-852D7866B975}"/>
              </a:ext>
            </a:extLst>
          </p:cNvPr>
          <p:cNvCxnSpPr/>
          <p:nvPr/>
        </p:nvCxnSpPr>
        <p:spPr>
          <a:xfrm>
            <a:off x="4637599" y="3192835"/>
            <a:ext cx="73269" cy="22415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de cantos arredondados 25">
            <a:extLst>
              <a:ext uri="{FF2B5EF4-FFF2-40B4-BE49-F238E27FC236}">
                <a16:creationId xmlns:a16="http://schemas.microsoft.com/office/drawing/2014/main" id="{5D608965-9DB4-47D0-AF28-3C716C7ECB62}"/>
              </a:ext>
            </a:extLst>
          </p:cNvPr>
          <p:cNvSpPr/>
          <p:nvPr/>
        </p:nvSpPr>
        <p:spPr>
          <a:xfrm>
            <a:off x="1115367" y="4462491"/>
            <a:ext cx="2592288" cy="864096"/>
          </a:xfrm>
          <a:prstGeom prst="roundRect">
            <a:avLst/>
          </a:prstGeom>
          <a:solidFill>
            <a:srgbClr val="96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pt-BR" sz="700" dirty="0"/>
          </a:p>
          <a:p>
            <a:pPr algn="ctr"/>
            <a:r>
              <a:rPr lang="pt-BR" sz="2800" dirty="0"/>
              <a:t>Temperatura</a:t>
            </a:r>
          </a:p>
        </p:txBody>
      </p:sp>
      <p:sp>
        <p:nvSpPr>
          <p:cNvPr id="22" name="Retângulo de cantos arredondados 28">
            <a:extLst>
              <a:ext uri="{FF2B5EF4-FFF2-40B4-BE49-F238E27FC236}">
                <a16:creationId xmlns:a16="http://schemas.microsoft.com/office/drawing/2014/main" id="{A51659BA-1056-4D01-A736-69D67CD30393}"/>
              </a:ext>
            </a:extLst>
          </p:cNvPr>
          <p:cNvSpPr/>
          <p:nvPr/>
        </p:nvSpPr>
        <p:spPr>
          <a:xfrm>
            <a:off x="3435887" y="5517232"/>
            <a:ext cx="2592288" cy="864096"/>
          </a:xfrm>
          <a:prstGeom prst="roundRect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pt-BR" sz="700" dirty="0"/>
          </a:p>
          <a:p>
            <a:pPr algn="ctr"/>
            <a:r>
              <a:rPr lang="pt-BR" sz="2800" dirty="0"/>
              <a:t>Umidade</a:t>
            </a:r>
          </a:p>
        </p:txBody>
      </p:sp>
      <p:sp>
        <p:nvSpPr>
          <p:cNvPr id="23" name="Retângulo de cantos arredondados 31">
            <a:extLst>
              <a:ext uri="{FF2B5EF4-FFF2-40B4-BE49-F238E27FC236}">
                <a16:creationId xmlns:a16="http://schemas.microsoft.com/office/drawing/2014/main" id="{4C1E0CE2-61E1-4D61-A669-CEDB007B8ECD}"/>
              </a:ext>
            </a:extLst>
          </p:cNvPr>
          <p:cNvSpPr/>
          <p:nvPr/>
        </p:nvSpPr>
        <p:spPr>
          <a:xfrm>
            <a:off x="6300192" y="4681685"/>
            <a:ext cx="2592288" cy="864096"/>
          </a:xfrm>
          <a:prstGeom prst="roundRect">
            <a:avLst/>
          </a:prstGeom>
          <a:solidFill>
            <a:srgbClr val="F9FDC7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pt-BR" sz="700" dirty="0">
              <a:solidFill>
                <a:schemeClr val="tx1"/>
              </a:solidFill>
            </a:endParaRPr>
          </a:p>
          <a:p>
            <a:pPr algn="ctr"/>
            <a:r>
              <a:rPr lang="pt-BR" sz="2800" dirty="0">
                <a:solidFill>
                  <a:schemeClr val="tx1"/>
                </a:solidFill>
              </a:rPr>
              <a:t>Vento</a:t>
            </a:r>
          </a:p>
        </p:txBody>
      </p:sp>
      <p:grpSp>
        <p:nvGrpSpPr>
          <p:cNvPr id="25" name="Grupo 11">
            <a:extLst>
              <a:ext uri="{FF2B5EF4-FFF2-40B4-BE49-F238E27FC236}">
                <a16:creationId xmlns:a16="http://schemas.microsoft.com/office/drawing/2014/main" id="{C2259CC9-6E7D-4EF6-B56D-352C62F1E638}"/>
              </a:ext>
            </a:extLst>
          </p:cNvPr>
          <p:cNvGrpSpPr/>
          <p:nvPr/>
        </p:nvGrpSpPr>
        <p:grpSpPr>
          <a:xfrm>
            <a:off x="2699792" y="1989878"/>
            <a:ext cx="3960441" cy="1293144"/>
            <a:chOff x="-1136785" y="783942"/>
            <a:chExt cx="4726478" cy="1157451"/>
          </a:xfrm>
        </p:grpSpPr>
        <p:sp>
          <p:nvSpPr>
            <p:cNvPr id="26" name="Retângulo de cantos arredondados 12">
              <a:extLst>
                <a:ext uri="{FF2B5EF4-FFF2-40B4-BE49-F238E27FC236}">
                  <a16:creationId xmlns:a16="http://schemas.microsoft.com/office/drawing/2014/main" id="{50066240-E0DA-4BA0-B3D2-276BD269463C}"/>
                </a:ext>
              </a:extLst>
            </p:cNvPr>
            <p:cNvSpPr/>
            <p:nvPr/>
          </p:nvSpPr>
          <p:spPr>
            <a:xfrm>
              <a:off x="-1136785" y="783942"/>
              <a:ext cx="4726478" cy="1157451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3D63465-2E3E-49EE-851D-29FD14E7152E}"/>
                </a:ext>
              </a:extLst>
            </p:cNvPr>
            <p:cNvSpPr/>
            <p:nvPr/>
          </p:nvSpPr>
          <p:spPr>
            <a:xfrm>
              <a:off x="-1136783" y="859646"/>
              <a:ext cx="4726476" cy="1081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dirty="0"/>
                <a:t>É o principal elemento meteorológico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25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38" name="Picture 2" descr="Radiação direta e dif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7" y="1628800"/>
            <a:ext cx="9128494" cy="482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tângulo 1"/>
          <p:cNvSpPr>
            <a:spLocks noChangeArrowheads="1"/>
          </p:cNvSpPr>
          <p:nvPr/>
        </p:nvSpPr>
        <p:spPr bwMode="auto">
          <a:xfrm>
            <a:off x="79787" y="116632"/>
            <a:ext cx="8858280" cy="13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 err="1">
                <a:solidFill>
                  <a:schemeClr val="bg1"/>
                </a:solidFill>
                <a:latin typeface="+mn-lt"/>
              </a:rPr>
              <a:t>Irradiância</a:t>
            </a:r>
            <a:r>
              <a:rPr lang="pt-BR" sz="2800" b="1" dirty="0">
                <a:solidFill>
                  <a:schemeClr val="bg1"/>
                </a:solidFill>
                <a:latin typeface="+mn-lt"/>
              </a:rPr>
              <a:t> Solar na Superfície Terrestre Após os Efeitos Atenuantes da Atmosfera</a:t>
            </a:r>
          </a:p>
        </p:txBody>
      </p:sp>
      <p:sp>
        <p:nvSpPr>
          <p:cNvPr id="19" name="Retângulo 18"/>
          <p:cNvSpPr/>
          <p:nvPr/>
        </p:nvSpPr>
        <p:spPr>
          <a:xfrm rot="16200000">
            <a:off x="7804283" y="3438943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climageo.no.comunidades.net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23528" y="6423719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>
                <a:solidFill>
                  <a:schemeClr val="bg1"/>
                </a:solidFill>
              </a:rPr>
              <a:t>Figura 4 – </a:t>
            </a:r>
            <a:r>
              <a:rPr lang="pt-BR" sz="2400" dirty="0">
                <a:solidFill>
                  <a:schemeClr val="bg1"/>
                </a:solidFill>
              </a:rPr>
              <a:t>Radiação solar.</a:t>
            </a:r>
          </a:p>
        </p:txBody>
      </p:sp>
    </p:spTree>
    <p:extLst>
      <p:ext uri="{BB962C8B-B14F-4D97-AF65-F5344CB8AC3E}">
        <p14:creationId xmlns:p14="http://schemas.microsoft.com/office/powerpoint/2010/main" val="4792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51</a:t>
            </a:fld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935159" y="5542098"/>
            <a:ext cx="5957321" cy="1102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395536" y="365755"/>
            <a:ext cx="7886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Saldo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Radiação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762642" y="5542098"/>
            <a:ext cx="40463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dirty="0"/>
              <a:t>BOC </a:t>
            </a:r>
            <a:r>
              <a:rPr lang="pt-BR" sz="2400" dirty="0"/>
              <a:t>= Balanço de ondas curtas</a:t>
            </a: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762001" y="5911983"/>
            <a:ext cx="4047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2400" b="1" dirty="0"/>
              <a:t>BOL </a:t>
            </a:r>
            <a:r>
              <a:rPr lang="pt-BR" sz="2400" dirty="0"/>
              <a:t>= Balanço de ondas longas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643747" y="3876653"/>
          <a:ext cx="3431265" cy="716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1091726" imgH="228501" progId="Equation.3">
                  <p:embed/>
                </p:oleObj>
              </mc:Choice>
              <mc:Fallback>
                <p:oleObj name="Equação" r:id="rId3" imgW="1091726" imgH="228501" progId="Equation.3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47" y="3876653"/>
                        <a:ext cx="3431265" cy="71609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395237" y="2006234"/>
            <a:ext cx="7359550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É a contabilização entre toda a energia radiante recebida e perdida pela superfície (</a:t>
            </a:r>
            <a:r>
              <a:rPr lang="pt-BR" sz="2800" dirty="0" err="1"/>
              <a:t>R</a:t>
            </a:r>
            <a:r>
              <a:rPr lang="pt-BR" sz="2800" baseline="-25000" dirty="0" err="1"/>
              <a:t>n</a:t>
            </a:r>
            <a:r>
              <a:rPr lang="pt-BR" sz="2800" dirty="0"/>
              <a:t>).</a:t>
            </a:r>
          </a:p>
        </p:txBody>
      </p:sp>
      <p:sp>
        <p:nvSpPr>
          <p:cNvPr id="11" name="Retângulo de cantos arredondados 7"/>
          <p:cNvSpPr/>
          <p:nvPr/>
        </p:nvSpPr>
        <p:spPr>
          <a:xfrm>
            <a:off x="395237" y="1520850"/>
            <a:ext cx="8353227" cy="10795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88" y="2870528"/>
            <a:ext cx="2295202" cy="1722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1" y="4831683"/>
            <a:ext cx="2277249" cy="1707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0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52</a:t>
            </a:fld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2935159" y="5542098"/>
            <a:ext cx="5957321" cy="1102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395536" y="365755"/>
            <a:ext cx="7886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Saldo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Radiação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793063" y="4426222"/>
            <a:ext cx="505484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 err="1"/>
              <a:t>Rn</a:t>
            </a:r>
            <a:r>
              <a:rPr lang="pt-BR" sz="2400" b="1" dirty="0"/>
              <a:t> </a:t>
            </a:r>
            <a:r>
              <a:rPr lang="pt-BR" sz="2400" dirty="0"/>
              <a:t>= Saldo de radiação</a:t>
            </a:r>
          </a:p>
          <a:p>
            <a:r>
              <a:rPr lang="pt-BR" sz="2400" dirty="0" err="1"/>
              <a:t>R</a:t>
            </a:r>
            <a:r>
              <a:rPr lang="pt-BR" sz="2400" baseline="-25000" dirty="0" err="1"/>
              <a:t>gin</a:t>
            </a:r>
            <a:r>
              <a:rPr lang="pt-BR" sz="2400" dirty="0"/>
              <a:t> = Radiação de onda curta incidente</a:t>
            </a:r>
          </a:p>
          <a:p>
            <a:r>
              <a:rPr lang="pt-BR" sz="2400" dirty="0" err="1"/>
              <a:t>R</a:t>
            </a:r>
            <a:r>
              <a:rPr lang="pt-BR" sz="2400" baseline="-25000" dirty="0" err="1"/>
              <a:t>gref</a:t>
            </a:r>
            <a:r>
              <a:rPr lang="pt-BR" sz="2400" dirty="0"/>
              <a:t> = Radiação de onda curta refletida</a:t>
            </a:r>
          </a:p>
          <a:p>
            <a:r>
              <a:rPr lang="pt-BR" sz="2400" dirty="0" err="1"/>
              <a:t>R</a:t>
            </a:r>
            <a:r>
              <a:rPr lang="pt-BR" sz="2400" baseline="-25000" dirty="0" err="1"/>
              <a:t>ain</a:t>
            </a:r>
            <a:r>
              <a:rPr lang="pt-BR" sz="2400" dirty="0"/>
              <a:t> = Radiação de onda longa incidente</a:t>
            </a:r>
          </a:p>
          <a:p>
            <a:r>
              <a:rPr lang="pt-BR" sz="2400" dirty="0" err="1"/>
              <a:t>R</a:t>
            </a:r>
            <a:r>
              <a:rPr lang="pt-BR" sz="2400" baseline="-25000" dirty="0" err="1"/>
              <a:t>aref</a:t>
            </a:r>
            <a:r>
              <a:rPr lang="pt-BR" sz="2400" dirty="0"/>
              <a:t> = Radiação de onda longa refletida</a:t>
            </a:r>
          </a:p>
          <a:p>
            <a:endParaRPr lang="pt-BR" sz="2400" dirty="0"/>
          </a:p>
          <a:p>
            <a:endParaRPr lang="pt-BR" sz="2400" dirty="0"/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762642" y="2924944"/>
          <a:ext cx="7200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1955520" imgH="241200" progId="Equation.3">
                  <p:embed/>
                </p:oleObj>
              </mc:Choice>
              <mc:Fallback>
                <p:oleObj name="Equação" r:id="rId3" imgW="1955520" imgH="241200" progId="Equation.3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42" y="2924944"/>
                        <a:ext cx="7200800" cy="75565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de cantos arredondados 7"/>
          <p:cNvSpPr/>
          <p:nvPr/>
        </p:nvSpPr>
        <p:spPr>
          <a:xfrm>
            <a:off x="323528" y="1520850"/>
            <a:ext cx="8353227" cy="10795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0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4D28-66F8-4208-8E90-DB4193881ECD}" type="slidenum">
              <a:rPr lang="pt-BR" smtClean="0"/>
              <a:pPr>
                <a:defRPr/>
              </a:pPr>
              <a:t>53</a:t>
            </a:fld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39552" y="365755"/>
            <a:ext cx="7886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Balanço</a:t>
            </a:r>
            <a:r>
              <a:rPr lang="en-US" sz="5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n-US" sz="5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Energia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49047" y="2204864"/>
            <a:ext cx="76331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+mn-lt"/>
                <a:ea typeface="Verdana" pitchFamily="34" charset="0"/>
                <a:cs typeface="Verdana" pitchFamily="34" charset="0"/>
              </a:rPr>
              <a:t>O saldo de radiação disponível (</a:t>
            </a:r>
            <a:r>
              <a:rPr lang="pt-BR" sz="2400" dirty="0" err="1">
                <a:latin typeface="+mn-lt"/>
                <a:ea typeface="Verdana" pitchFamily="34" charset="0"/>
                <a:cs typeface="Verdana" pitchFamily="34" charset="0"/>
              </a:rPr>
              <a:t>R</a:t>
            </a:r>
            <a:r>
              <a:rPr lang="pt-BR" sz="2400" baseline="-25000" dirty="0" err="1">
                <a:latin typeface="+mn-lt"/>
                <a:ea typeface="Verdana" pitchFamily="34" charset="0"/>
                <a:cs typeface="Verdana" pitchFamily="34" charset="0"/>
              </a:rPr>
              <a:t>n</a:t>
            </a:r>
            <a:r>
              <a:rPr lang="pt-BR" sz="2400" dirty="0">
                <a:latin typeface="+mn-lt"/>
                <a:ea typeface="Verdana" pitchFamily="34" charset="0"/>
                <a:cs typeface="Verdana" pitchFamily="34" charset="0"/>
              </a:rPr>
              <a:t>) é particionado em fluxo de calor latente (LE), fluxo de calor sensível (H), fluxo de calor no solo (G), armazenamento de energia no dossel (S) e fotossíntese (P).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1938338" y="4808538"/>
          <a:ext cx="5118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1536480" imgH="228600" progId="Equation.3">
                  <p:embed/>
                </p:oleObj>
              </mc:Choice>
              <mc:Fallback>
                <p:oleObj name="Equação" r:id="rId3" imgW="1536480" imgH="228600" progId="Equation.3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8338" y="4808538"/>
                        <a:ext cx="5118100" cy="762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de cantos arredondados 7"/>
          <p:cNvSpPr/>
          <p:nvPr/>
        </p:nvSpPr>
        <p:spPr>
          <a:xfrm>
            <a:off x="323528" y="1520850"/>
            <a:ext cx="8353227" cy="107950"/>
          </a:xfrm>
          <a:prstGeom prst="roundRect">
            <a:avLst/>
          </a:prstGeom>
          <a:solidFill>
            <a:srgbClr val="0033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7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408"/>
    </mc:Choice>
    <mc:Fallback xmlns="">
      <p:transition advTm="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335351B-4982-4740-A21F-C8E551FE990B}"/>
              </a:ext>
            </a:extLst>
          </p:cNvPr>
          <p:cNvSpPr/>
          <p:nvPr/>
        </p:nvSpPr>
        <p:spPr>
          <a:xfrm>
            <a:off x="0" y="-2207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54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CC52D64-5EA1-4014-BEFC-6CDA81721285}"/>
              </a:ext>
            </a:extLst>
          </p:cNvPr>
          <p:cNvSpPr/>
          <p:nvPr/>
        </p:nvSpPr>
        <p:spPr>
          <a:xfrm>
            <a:off x="2627784" y="647230"/>
            <a:ext cx="5112568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400" b="1" dirty="0">
                <a:solidFill>
                  <a:schemeClr val="tx1"/>
                </a:solidFill>
              </a:rPr>
              <a:t>Artigo para a aula do dia 09.04</a:t>
            </a:r>
          </a:p>
        </p:txBody>
      </p:sp>
      <p:sp>
        <p:nvSpPr>
          <p:cNvPr id="14" name="Rectangle 17">
            <a:hlinkClick r:id="rId3" action="ppaction://hlinkfile"/>
            <a:extLst>
              <a:ext uri="{FF2B5EF4-FFF2-40B4-BE49-F238E27FC236}">
                <a16:creationId xmlns:a16="http://schemas.microsoft.com/office/drawing/2014/main" id="{DFCFE987-09D0-4947-B469-A65C24757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472" y="2664426"/>
            <a:ext cx="6786084" cy="7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Ler artigo de radiação publicado na página ou enviado pelo grupo.</a:t>
            </a:r>
          </a:p>
          <a:p>
            <a:pPr algn="l" eaLnBrk="1" hangingPunct="1">
              <a:lnSpc>
                <a:spcPct val="150000"/>
              </a:lnSpc>
            </a:pPr>
            <a:endParaRPr lang="pt-BR" altLang="pt-BR" sz="2800" dirty="0">
              <a:latin typeface="+mn-lt"/>
            </a:endParaRPr>
          </a:p>
          <a:p>
            <a:pPr algn="l" eaLnBrk="1" hangingPunct="1">
              <a:lnSpc>
                <a:spcPct val="150000"/>
              </a:lnSpc>
            </a:pPr>
            <a:endParaRPr lang="pt-BR" altLang="pt-BR" sz="2800" dirty="0">
              <a:solidFill>
                <a:srgbClr val="993300"/>
              </a:solidFill>
              <a:latin typeface="+mn-lt"/>
            </a:endParaRPr>
          </a:p>
          <a:p>
            <a:pPr algn="l" eaLnBrk="1" hangingPunct="1">
              <a:lnSpc>
                <a:spcPct val="150000"/>
              </a:lnSpc>
            </a:pPr>
            <a:r>
              <a:rPr lang="pt-BR" altLang="pt-BR" sz="2800" dirty="0">
                <a:latin typeface="+mn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483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335351B-4982-4740-A21F-C8E551FE990B}"/>
              </a:ext>
            </a:extLst>
          </p:cNvPr>
          <p:cNvSpPr/>
          <p:nvPr/>
        </p:nvSpPr>
        <p:spPr>
          <a:xfrm>
            <a:off x="-7937" y="0"/>
            <a:ext cx="9144000" cy="6858000"/>
          </a:xfrm>
          <a:prstGeom prst="rect">
            <a:avLst/>
          </a:prstGeom>
          <a:solidFill>
            <a:srgbClr val="F2FD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 rot="19662079">
            <a:off x="544542" y="3175922"/>
            <a:ext cx="3090639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800" b="1" dirty="0">
                <a:solidFill>
                  <a:schemeClr val="accent6">
                    <a:lumMod val="75000"/>
                  </a:schemeClr>
                </a:solidFill>
              </a:rPr>
              <a:t>Um abraço fraterno e laranja  ; )</a:t>
            </a:r>
          </a:p>
        </p:txBody>
      </p:sp>
      <p:pic>
        <p:nvPicPr>
          <p:cNvPr id="13" name="Imagem 12" descr="Uma imagem contendo árvore, ao ar livre, planta, grama&#10;&#10;Descrição gerada com muito alta confiança">
            <a:extLst>
              <a:ext uri="{FF2B5EF4-FFF2-40B4-BE49-F238E27FC236}">
                <a16:creationId xmlns:a16="http://schemas.microsoft.com/office/drawing/2014/main" id="{1551BDF2-9458-44EC-90A0-120DBC497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454"/>
            <a:ext cx="5067958" cy="675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 15">
            <a:extLst>
              <a:ext uri="{FF2B5EF4-FFF2-40B4-BE49-F238E27FC236}">
                <a16:creationId xmlns:a16="http://schemas.microsoft.com/office/drawing/2014/main" id="{9D6F3F38-C94A-46D5-B86E-3BA46F2DFFE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29249" y="3422672"/>
            <a:ext cx="5595986" cy="7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400" b="1" i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Por R. G. Aguiar</a:t>
            </a:r>
            <a:endParaRPr lang="en-US" altLang="pt-BR" sz="1400" b="1" i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69630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E257B1C-A454-4E76-BC1E-F00FD76B62E0}"/>
              </a:ext>
            </a:extLst>
          </p:cNvPr>
          <p:cNvSpPr/>
          <p:nvPr/>
        </p:nvSpPr>
        <p:spPr>
          <a:xfrm>
            <a:off x="3419872" y="395603"/>
            <a:ext cx="4968552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800" b="1" dirty="0">
                <a:solidFill>
                  <a:schemeClr val="tx1"/>
                </a:solidFill>
              </a:rPr>
              <a:t>Referências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F4FF60-C2A1-4AE3-9291-C2ABB03E9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397" y="2012485"/>
            <a:ext cx="770485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>
                <a:latin typeface="+mn-lt"/>
              </a:rPr>
              <a:t>ANDRADE, N. L. R.; AGUIAR, R. G.; SANCHES, L.; ALVES, E. C. R. F.; NOGUEIRA, J. S. Partição do Saldo de Radiação em Áreas de Floresta Amazônica e Floresta de Transição Amazônia-Cerrado. </a:t>
            </a:r>
            <a:r>
              <a:rPr lang="pt-BR" sz="2400" b="1" dirty="0">
                <a:latin typeface="+mn-lt"/>
              </a:rPr>
              <a:t>Revista Brasileira de Meteorologia</a:t>
            </a:r>
            <a:r>
              <a:rPr lang="pt-BR" sz="2400" dirty="0">
                <a:latin typeface="+mn-lt"/>
              </a:rPr>
              <a:t>, v. 24, p. 346-355, 2009.</a:t>
            </a:r>
          </a:p>
          <a:p>
            <a:endParaRPr lang="pt-BR" sz="2400" dirty="0">
              <a:latin typeface="+mn-lt"/>
            </a:endParaRPr>
          </a:p>
          <a:p>
            <a:r>
              <a:rPr lang="pt-BR" sz="2400" dirty="0">
                <a:latin typeface="+mn-lt"/>
              </a:rPr>
              <a:t>AYOADE, J. O. </a:t>
            </a:r>
            <a:r>
              <a:rPr lang="pt-BR" sz="2400" b="1" dirty="0">
                <a:latin typeface="+mn-lt"/>
              </a:rPr>
              <a:t>Introdução à Climatologia para os Trópicos</a:t>
            </a:r>
            <a:r>
              <a:rPr lang="pt-BR" sz="2400" dirty="0">
                <a:latin typeface="+mn-lt"/>
              </a:rPr>
              <a:t>. Rio de Janeiro: Ed. Bertrand Brasil, 2003.</a:t>
            </a:r>
          </a:p>
          <a:p>
            <a:endParaRPr lang="pt-BR" sz="2400" dirty="0">
              <a:latin typeface="+mn-lt"/>
            </a:endParaRPr>
          </a:p>
          <a:p>
            <a:r>
              <a:rPr lang="pt-BR" sz="2400" dirty="0">
                <a:latin typeface="+mn-lt"/>
              </a:rPr>
              <a:t>FISCHER, G. R. </a:t>
            </a:r>
            <a:r>
              <a:rPr lang="pt-BR" sz="2400" b="1" dirty="0">
                <a:latin typeface="+mn-lt"/>
              </a:rPr>
              <a:t>Notas de aula de Climatologia</a:t>
            </a:r>
            <a:r>
              <a:rPr lang="pt-BR" sz="2400" dirty="0">
                <a:latin typeface="+mn-lt"/>
              </a:rPr>
              <a:t>, 2011.</a:t>
            </a: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r>
              <a:rPr lang="pt-BR" sz="2400" dirty="0">
                <a:latin typeface="+mn-lt"/>
              </a:rPr>
              <a:t> </a:t>
            </a:r>
          </a:p>
          <a:p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00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E82B8EB0-2E1B-4FF9-A748-EC6C41E67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317" y="2204864"/>
            <a:ext cx="7704856" cy="45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>
                <a:latin typeface="+mn-lt"/>
              </a:rPr>
              <a:t>MENDONÇA, F.; DANNI-OLIVEIRA, I. M. </a:t>
            </a:r>
            <a:r>
              <a:rPr lang="pt-BR" sz="2400" b="1" dirty="0">
                <a:latin typeface="+mn-lt"/>
              </a:rPr>
              <a:t>Climatologia: </a:t>
            </a:r>
            <a:r>
              <a:rPr lang="pt-BR" sz="2400" dirty="0">
                <a:latin typeface="+mn-lt"/>
              </a:rPr>
              <a:t>noções básicas e climas do Brasil. São Paulo: Ed. Oficina de Textos, 2007.</a:t>
            </a:r>
          </a:p>
          <a:p>
            <a:endParaRPr lang="pt-BR" sz="2400" dirty="0">
              <a:latin typeface="+mn-lt"/>
            </a:endParaRPr>
          </a:p>
          <a:p>
            <a:r>
              <a:rPr lang="pt-BR" sz="2400" dirty="0">
                <a:latin typeface="+mn-lt"/>
              </a:rPr>
              <a:t>OMETTO, J. C. </a:t>
            </a:r>
            <a:r>
              <a:rPr lang="pt-BR" sz="2400" b="1" dirty="0">
                <a:latin typeface="+mn-lt"/>
              </a:rPr>
              <a:t>Bioclimatologia vegetal</a:t>
            </a:r>
            <a:r>
              <a:rPr lang="pt-BR" sz="2400" i="1" dirty="0">
                <a:latin typeface="+mn-lt"/>
              </a:rPr>
              <a:t>. </a:t>
            </a:r>
            <a:r>
              <a:rPr lang="pt-BR" sz="2400" dirty="0">
                <a:latin typeface="+mn-lt"/>
              </a:rPr>
              <a:t>São Paulo: Agronômica Ceres, 1981.</a:t>
            </a: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r>
              <a:rPr lang="pt-BR" sz="2400" dirty="0">
                <a:latin typeface="+mn-lt"/>
                <a:cs typeface="Arial" pitchFamily="34" charset="0"/>
              </a:rPr>
              <a:t> </a:t>
            </a: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r>
              <a:rPr lang="pt-BR" sz="2400" dirty="0">
                <a:latin typeface="+mn-lt"/>
              </a:rPr>
              <a:t> </a:t>
            </a:r>
          </a:p>
          <a:p>
            <a:endParaRPr lang="pt-BR" sz="2400" dirty="0">
              <a:latin typeface="+mn-lt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209A777-C56E-4C2C-892E-A4B99ABEA2FF}"/>
              </a:ext>
            </a:extLst>
          </p:cNvPr>
          <p:cNvSpPr/>
          <p:nvPr/>
        </p:nvSpPr>
        <p:spPr>
          <a:xfrm>
            <a:off x="3419872" y="395603"/>
            <a:ext cx="4968552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800" b="1" dirty="0">
                <a:solidFill>
                  <a:schemeClr val="tx1"/>
                </a:solidFill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45769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58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9E2E6222-698F-46B9-8052-0259BA328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811" y="2072208"/>
            <a:ext cx="756113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dirty="0">
                <a:latin typeface="+mn-lt"/>
              </a:rPr>
              <a:t>PEREIRA, A. R.; ANGELOCCI, L. R.; SENTELHAS, P. C. </a:t>
            </a:r>
            <a:r>
              <a:rPr lang="pt-BR" sz="2400" b="1" dirty="0">
                <a:latin typeface="+mn-lt"/>
              </a:rPr>
              <a:t>Agrometeorologia</a:t>
            </a:r>
            <a:r>
              <a:rPr lang="pt-BR" sz="2400" dirty="0">
                <a:latin typeface="+mn-lt"/>
              </a:rPr>
              <a:t>:</a:t>
            </a:r>
            <a:r>
              <a:rPr lang="pt-BR" sz="2400" b="1" dirty="0">
                <a:latin typeface="+mn-lt"/>
              </a:rPr>
              <a:t> </a:t>
            </a:r>
            <a:r>
              <a:rPr lang="pt-BR" sz="2400" dirty="0">
                <a:latin typeface="+mn-lt"/>
              </a:rPr>
              <a:t>fundamentos e aplicações. Guaíba: Agropecuária, 2002.</a:t>
            </a:r>
          </a:p>
          <a:p>
            <a:endParaRPr lang="pt-BR" sz="2400" dirty="0">
              <a:latin typeface="+mn-lt"/>
            </a:endParaRPr>
          </a:p>
          <a:p>
            <a:r>
              <a:rPr lang="pt-BR" sz="2400" dirty="0">
                <a:latin typeface="+mn-lt"/>
              </a:rPr>
              <a:t>VAREJÃO-SILVA, M. A. </a:t>
            </a:r>
            <a:r>
              <a:rPr lang="pt-BR" sz="2400" b="1" dirty="0">
                <a:latin typeface="+mn-lt"/>
              </a:rPr>
              <a:t>Meteorologia e Climatologia</a:t>
            </a:r>
            <a:r>
              <a:rPr lang="pt-BR" sz="2400" dirty="0">
                <a:latin typeface="+mn-lt"/>
              </a:rPr>
              <a:t>. Versão digital 2. Recife, 2006.</a:t>
            </a:r>
          </a:p>
          <a:p>
            <a:endParaRPr lang="pt-BR" sz="2400" dirty="0">
              <a:latin typeface="+mn-lt"/>
            </a:endParaRPr>
          </a:p>
          <a:p>
            <a:r>
              <a:rPr lang="pt-BR" sz="2400" dirty="0">
                <a:latin typeface="+mn-lt"/>
                <a:cs typeface="Arial" pitchFamily="34" charset="0"/>
              </a:rPr>
              <a:t>VIANELLO, R. L.; ALVES, A. R. </a:t>
            </a:r>
            <a:r>
              <a:rPr lang="pt-BR" sz="2400" b="1" dirty="0">
                <a:latin typeface="+mn-lt"/>
                <a:cs typeface="Arial" pitchFamily="34" charset="0"/>
              </a:rPr>
              <a:t>Meteorologia Básica e Aplicações</a:t>
            </a:r>
            <a:r>
              <a:rPr lang="pt-BR" sz="2400" dirty="0">
                <a:latin typeface="+mn-lt"/>
                <a:cs typeface="Arial" pitchFamily="34" charset="0"/>
              </a:rPr>
              <a:t>. 2. ed. Viçosa: Editora UFV, 2012. </a:t>
            </a:r>
            <a:r>
              <a:rPr lang="pt-BR" sz="2400" dirty="0">
                <a:latin typeface="+mn-lt"/>
              </a:rPr>
              <a:t> </a:t>
            </a:r>
          </a:p>
          <a:p>
            <a:endParaRPr lang="pt-BR" sz="2400" dirty="0">
              <a:latin typeface="+mn-lt"/>
              <a:cs typeface="Arial" pitchFamily="34" charset="0"/>
            </a:endParaRP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endParaRPr lang="pt-BR" sz="2400" dirty="0">
              <a:latin typeface="+mn-lt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B95BB5F-04FA-4D5C-AC4F-C459EEC9D4FF}"/>
              </a:ext>
            </a:extLst>
          </p:cNvPr>
          <p:cNvSpPr/>
          <p:nvPr/>
        </p:nvSpPr>
        <p:spPr>
          <a:xfrm>
            <a:off x="3419872" y="395603"/>
            <a:ext cx="4968552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4800" b="1" dirty="0">
                <a:solidFill>
                  <a:schemeClr val="tx1"/>
                </a:solidFill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27346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460EC-0F9E-4C10-AEAC-2A6A084797EA}"/>
              </a:ext>
            </a:extLst>
          </p:cNvPr>
          <p:cNvSpPr/>
          <p:nvPr/>
        </p:nvSpPr>
        <p:spPr>
          <a:xfrm>
            <a:off x="3819482" y="395603"/>
            <a:ext cx="4968552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400" b="1" dirty="0">
                <a:solidFill>
                  <a:schemeClr val="tx1"/>
                </a:solidFill>
              </a:rPr>
              <a:t>Radiação Solar</a:t>
            </a:r>
          </a:p>
        </p:txBody>
      </p:sp>
      <p:pic>
        <p:nvPicPr>
          <p:cNvPr id="33" name="Picture 2" descr="Image result for aquecimento da terra">
            <a:extLst>
              <a:ext uri="{FF2B5EF4-FFF2-40B4-BE49-F238E27FC236}">
                <a16:creationId xmlns:a16="http://schemas.microsoft.com/office/drawing/2014/main" id="{0BC9FE11-0E69-433A-9F68-284880D26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07" y="3791263"/>
            <a:ext cx="3600400" cy="2268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Retângulo 33">
            <a:extLst>
              <a:ext uri="{FF2B5EF4-FFF2-40B4-BE49-F238E27FC236}">
                <a16:creationId xmlns:a16="http://schemas.microsoft.com/office/drawing/2014/main" id="{DB442A01-A473-48A4-8D71-4A27CE1B06EF}"/>
              </a:ext>
            </a:extLst>
          </p:cNvPr>
          <p:cNvSpPr/>
          <p:nvPr/>
        </p:nvSpPr>
        <p:spPr>
          <a:xfrm rot="16200000">
            <a:off x="3677911" y="4741622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ambientalistasemrede</a:t>
            </a:r>
            <a:endParaRPr lang="pt-BR" sz="1100" dirty="0"/>
          </a:p>
        </p:txBody>
      </p:sp>
      <p:pic>
        <p:nvPicPr>
          <p:cNvPr id="35" name="Picture 4" descr="Image result for evaporação da terra">
            <a:extLst>
              <a:ext uri="{FF2B5EF4-FFF2-40B4-BE49-F238E27FC236}">
                <a16:creationId xmlns:a16="http://schemas.microsoft.com/office/drawing/2014/main" id="{E85A23BA-3FB7-4153-A4AB-C46E5239C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76" y="3909979"/>
            <a:ext cx="3553654" cy="1924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Retângulo 35">
            <a:extLst>
              <a:ext uri="{FF2B5EF4-FFF2-40B4-BE49-F238E27FC236}">
                <a16:creationId xmlns:a16="http://schemas.microsoft.com/office/drawing/2014/main" id="{0AAF0424-6970-44A4-AEBB-A75A7D3905AC}"/>
              </a:ext>
            </a:extLst>
          </p:cNvPr>
          <p:cNvSpPr/>
          <p:nvPr/>
        </p:nvSpPr>
        <p:spPr>
          <a:xfrm rot="16200000">
            <a:off x="7684822" y="4561926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clikaki</a:t>
            </a:r>
            <a:endParaRPr lang="pt-BR" sz="1100" dirty="0"/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192A33EF-DAC0-4563-89D5-830A120FA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824" y="1900570"/>
            <a:ext cx="76706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+mn-lt"/>
              </a:rPr>
              <a:t>Afeta diversos processos: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+mn-lt"/>
              </a:rPr>
              <a:t>a) físicos (aquecimento/evaporação);</a:t>
            </a:r>
          </a:p>
        </p:txBody>
      </p:sp>
    </p:spTree>
    <p:extLst>
      <p:ext uri="{BB962C8B-B14F-4D97-AF65-F5344CB8AC3E}">
        <p14:creationId xmlns:p14="http://schemas.microsoft.com/office/powerpoint/2010/main" val="126076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1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460EC-0F9E-4C10-AEAC-2A6A084797EA}"/>
              </a:ext>
            </a:extLst>
          </p:cNvPr>
          <p:cNvSpPr/>
          <p:nvPr/>
        </p:nvSpPr>
        <p:spPr>
          <a:xfrm>
            <a:off x="3819482" y="395603"/>
            <a:ext cx="4968552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400" b="1" dirty="0">
                <a:solidFill>
                  <a:schemeClr val="tx1"/>
                </a:solidFill>
              </a:rPr>
              <a:t>Radiação Solar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D065E43-1D1B-4499-B1AB-35B4DA22A26F}"/>
              </a:ext>
            </a:extLst>
          </p:cNvPr>
          <p:cNvSpPr/>
          <p:nvPr/>
        </p:nvSpPr>
        <p:spPr>
          <a:xfrm rot="16200000">
            <a:off x="6217405" y="5130262"/>
            <a:ext cx="20146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ocaosambiental.blogspot</a:t>
            </a:r>
            <a:endParaRPr lang="pt-BR" sz="1100" dirty="0"/>
          </a:p>
        </p:txBody>
      </p:sp>
      <p:pic>
        <p:nvPicPr>
          <p:cNvPr id="11" name="Picture 2" descr="Related image">
            <a:extLst>
              <a:ext uri="{FF2B5EF4-FFF2-40B4-BE49-F238E27FC236}">
                <a16:creationId xmlns:a16="http://schemas.microsoft.com/office/drawing/2014/main" id="{2B49A778-1C62-4E1B-BD16-4925AC66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13" y="3626396"/>
            <a:ext cx="4511824" cy="2826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 Box 9">
            <a:extLst>
              <a:ext uri="{FF2B5EF4-FFF2-40B4-BE49-F238E27FC236}">
                <a16:creationId xmlns:a16="http://schemas.microsoft.com/office/drawing/2014/main" id="{73AE90C0-07BD-4C70-83D9-201D335E1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840" y="1756554"/>
            <a:ext cx="767065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+mn-lt"/>
              </a:rPr>
              <a:t>Afeta diversos processos: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+mn-lt"/>
              </a:rPr>
              <a:t>b) biofísicos (transpiração);</a:t>
            </a:r>
          </a:p>
        </p:txBody>
      </p:sp>
    </p:spTree>
    <p:extLst>
      <p:ext uri="{BB962C8B-B14F-4D97-AF65-F5344CB8AC3E}">
        <p14:creationId xmlns:p14="http://schemas.microsoft.com/office/powerpoint/2010/main" val="280898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460EC-0F9E-4C10-AEAC-2A6A084797EA}"/>
              </a:ext>
            </a:extLst>
          </p:cNvPr>
          <p:cNvSpPr/>
          <p:nvPr/>
        </p:nvSpPr>
        <p:spPr>
          <a:xfrm>
            <a:off x="3819482" y="395603"/>
            <a:ext cx="4968552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400" b="1" dirty="0">
                <a:solidFill>
                  <a:schemeClr val="tx1"/>
                </a:solidFill>
              </a:rPr>
              <a:t>Radiação Solar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7EFAB03-8AA6-4CEB-BFEF-AFB39D527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823445"/>
            <a:ext cx="7670656" cy="15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+mn-lt"/>
              </a:rPr>
              <a:t>Afeta diversos processos: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+mn-lt"/>
              </a:rPr>
              <a:t>c) b</a:t>
            </a:r>
            <a:r>
              <a:rPr lang="pt-BR" sz="2800" dirty="0"/>
              <a:t>iológicos (fotossíntese).</a:t>
            </a:r>
            <a:endParaRPr lang="pt-BR" sz="2800" dirty="0">
              <a:latin typeface="+mn-lt"/>
            </a:endParaRPr>
          </a:p>
        </p:txBody>
      </p:sp>
      <p:pic>
        <p:nvPicPr>
          <p:cNvPr id="11" name="Picture 2" descr="http://s3.static.brasilescola.com/img/2012/10/fotossintese.jpg">
            <a:extLst>
              <a:ext uri="{FF2B5EF4-FFF2-40B4-BE49-F238E27FC236}">
                <a16:creationId xmlns:a16="http://schemas.microsoft.com/office/drawing/2014/main" id="{77E10B17-E74D-4F9C-93D4-4700EB7D2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781" y="3112710"/>
            <a:ext cx="2503396" cy="3340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4546698-185E-4D17-AA05-8D1609D11A53}"/>
              </a:ext>
            </a:extLst>
          </p:cNvPr>
          <p:cNvSpPr/>
          <p:nvPr/>
        </p:nvSpPr>
        <p:spPr>
          <a:xfrm rot="16200000">
            <a:off x="6827114" y="4899131"/>
            <a:ext cx="2441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Fonte: </a:t>
            </a:r>
            <a:r>
              <a:rPr lang="pt-BR" sz="1100" dirty="0" err="1"/>
              <a:t>brasilescola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3261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spaço Reservado para Número de Slide 6"/>
          <p:cNvSpPr txBox="1">
            <a:spLocks/>
          </p:cNvSpPr>
          <p:nvPr/>
        </p:nvSpPr>
        <p:spPr>
          <a:xfrm>
            <a:off x="6689834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3D25FD9-7DA3-4FA0-99D9-A2DC345FCC88}" type="slidenum">
              <a:rPr lang="en-US" sz="1600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29AC3B-B7D0-4B6A-95D4-9EC035332073}"/>
              </a:ext>
            </a:extLst>
          </p:cNvPr>
          <p:cNvSpPr txBox="1"/>
          <p:nvPr/>
        </p:nvSpPr>
        <p:spPr>
          <a:xfrm rot="16471910">
            <a:off x="-1074720" y="2914695"/>
            <a:ext cx="271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275F2E"/>
                </a:solidFill>
                <a:latin typeface="Lucida Console" panose="020B0609040504020204" pitchFamily="49" charset="0"/>
              </a:rPr>
              <a:t> Climatologia 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CCE26CC-2691-4A04-86CC-FE2F1E5ADD1C}"/>
              </a:ext>
            </a:extLst>
          </p:cNvPr>
          <p:cNvSpPr/>
          <p:nvPr/>
        </p:nvSpPr>
        <p:spPr>
          <a:xfrm rot="17543025">
            <a:off x="709526" y="5922809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FC4568B-027C-4282-9B63-046667703DEB}"/>
              </a:ext>
            </a:extLst>
          </p:cNvPr>
          <p:cNvSpPr/>
          <p:nvPr/>
        </p:nvSpPr>
        <p:spPr>
          <a:xfrm rot="216203">
            <a:off x="603970" y="980443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3E7BE6EE-3182-41ED-9D46-3A7ABBB1B3A1}"/>
              </a:ext>
            </a:extLst>
          </p:cNvPr>
          <p:cNvSpPr/>
          <p:nvPr/>
        </p:nvSpPr>
        <p:spPr>
          <a:xfrm rot="17543025">
            <a:off x="945812" y="5777957"/>
            <a:ext cx="161011" cy="11110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5EBF41F6-2E05-45A4-8E7A-E837116DCAC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86280" y="260648"/>
            <a:ext cx="1263331" cy="1104877"/>
          </a:xfrm>
          <a:custGeom>
            <a:avLst/>
            <a:gdLst>
              <a:gd name="T0" fmla="*/ 2147483647 w 2827"/>
              <a:gd name="T1" fmla="*/ 2147483647 h 2417"/>
              <a:gd name="T2" fmla="*/ 2147483647 w 2827"/>
              <a:gd name="T3" fmla="*/ 0 h 2417"/>
              <a:gd name="T4" fmla="*/ 2147483647 w 2827"/>
              <a:gd name="T5" fmla="*/ 2147483647 h 2417"/>
              <a:gd name="T6" fmla="*/ 2147483647 w 2827"/>
              <a:gd name="T7" fmla="*/ 2147483647 h 2417"/>
              <a:gd name="T8" fmla="*/ 2147483647 w 2827"/>
              <a:gd name="T9" fmla="*/ 2147483647 h 2417"/>
              <a:gd name="T10" fmla="*/ 2147483647 w 2827"/>
              <a:gd name="T11" fmla="*/ 2147483647 h 2417"/>
              <a:gd name="T12" fmla="*/ 2147483647 w 2827"/>
              <a:gd name="T13" fmla="*/ 2147483647 h 2417"/>
              <a:gd name="T14" fmla="*/ 2147483647 w 2827"/>
              <a:gd name="T15" fmla="*/ 2147483647 h 2417"/>
              <a:gd name="T16" fmla="*/ 2147483647 w 2827"/>
              <a:gd name="T17" fmla="*/ 2147483647 h 2417"/>
              <a:gd name="T18" fmla="*/ 2147483647 w 2827"/>
              <a:gd name="T19" fmla="*/ 2147483647 h 2417"/>
              <a:gd name="T20" fmla="*/ 2147483647 w 2827"/>
              <a:gd name="T21" fmla="*/ 2147483647 h 2417"/>
              <a:gd name="T22" fmla="*/ 2147483647 w 2827"/>
              <a:gd name="T23" fmla="*/ 2147483647 h 2417"/>
              <a:gd name="T24" fmla="*/ 2147483647 w 2827"/>
              <a:gd name="T25" fmla="*/ 2147483647 h 2417"/>
              <a:gd name="T26" fmla="*/ 2147483647 w 2827"/>
              <a:gd name="T27" fmla="*/ 2147483647 h 2417"/>
              <a:gd name="T28" fmla="*/ 2147483647 w 2827"/>
              <a:gd name="T29" fmla="*/ 2147483647 h 2417"/>
              <a:gd name="T30" fmla="*/ 2147483647 w 2827"/>
              <a:gd name="T31" fmla="*/ 2147483647 h 2417"/>
              <a:gd name="T32" fmla="*/ 2147483647 w 2827"/>
              <a:gd name="T33" fmla="*/ 2147483647 h 2417"/>
              <a:gd name="T34" fmla="*/ 2147483647 w 2827"/>
              <a:gd name="T35" fmla="*/ 2147483647 h 2417"/>
              <a:gd name="T36" fmla="*/ 2147483647 w 2827"/>
              <a:gd name="T37" fmla="*/ 2147483647 h 2417"/>
              <a:gd name="T38" fmla="*/ 2147483647 w 2827"/>
              <a:gd name="T39" fmla="*/ 2147483647 h 2417"/>
              <a:gd name="T40" fmla="*/ 2147483647 w 2827"/>
              <a:gd name="T41" fmla="*/ 2147483647 h 2417"/>
              <a:gd name="T42" fmla="*/ 2147483647 w 2827"/>
              <a:gd name="T43" fmla="*/ 2147483647 h 2417"/>
              <a:gd name="T44" fmla="*/ 2147483647 w 2827"/>
              <a:gd name="T45" fmla="*/ 2147483647 h 2417"/>
              <a:gd name="T46" fmla="*/ 2147483647 w 2827"/>
              <a:gd name="T47" fmla="*/ 2147483647 h 2417"/>
              <a:gd name="T48" fmla="*/ 2147483647 w 2827"/>
              <a:gd name="T49" fmla="*/ 2147483647 h 2417"/>
              <a:gd name="T50" fmla="*/ 2147483647 w 2827"/>
              <a:gd name="T51" fmla="*/ 2147483647 h 2417"/>
              <a:gd name="T52" fmla="*/ 2147483647 w 2827"/>
              <a:gd name="T53" fmla="*/ 2147483647 h 2417"/>
              <a:gd name="T54" fmla="*/ 2147483647 w 2827"/>
              <a:gd name="T55" fmla="*/ 2147483647 h 2417"/>
              <a:gd name="T56" fmla="*/ 2147483647 w 2827"/>
              <a:gd name="T57" fmla="*/ 2147483647 h 2417"/>
              <a:gd name="T58" fmla="*/ 2147483647 w 2827"/>
              <a:gd name="T59" fmla="*/ 2147483647 h 2417"/>
              <a:gd name="T60" fmla="*/ 2147483647 w 2827"/>
              <a:gd name="T61" fmla="*/ 2147483647 h 2417"/>
              <a:gd name="T62" fmla="*/ 2147483647 w 2827"/>
              <a:gd name="T63" fmla="*/ 2147483647 h 2417"/>
              <a:gd name="T64" fmla="*/ 2147483647 w 2827"/>
              <a:gd name="T65" fmla="*/ 2147483647 h 2417"/>
              <a:gd name="T66" fmla="*/ 2147483647 w 2827"/>
              <a:gd name="T67" fmla="*/ 2147483647 h 2417"/>
              <a:gd name="T68" fmla="*/ 2147483647 w 2827"/>
              <a:gd name="T69" fmla="*/ 2147483647 h 2417"/>
              <a:gd name="T70" fmla="*/ 2147483647 w 2827"/>
              <a:gd name="T71" fmla="*/ 2147483647 h 2417"/>
              <a:gd name="T72" fmla="*/ 2147483647 w 2827"/>
              <a:gd name="T73" fmla="*/ 2147483647 h 2417"/>
              <a:gd name="T74" fmla="*/ 2147483647 w 2827"/>
              <a:gd name="T75" fmla="*/ 2147483647 h 2417"/>
              <a:gd name="T76" fmla="*/ 2147483647 w 2827"/>
              <a:gd name="T77" fmla="*/ 2147483647 h 2417"/>
              <a:gd name="T78" fmla="*/ 2147483647 w 2827"/>
              <a:gd name="T79" fmla="*/ 2147483647 h 2417"/>
              <a:gd name="T80" fmla="*/ 2147483647 w 2827"/>
              <a:gd name="T81" fmla="*/ 2147483647 h 2417"/>
              <a:gd name="T82" fmla="*/ 2147483647 w 2827"/>
              <a:gd name="T83" fmla="*/ 2147483647 h 2417"/>
              <a:gd name="T84" fmla="*/ 2147483647 w 2827"/>
              <a:gd name="T85" fmla="*/ 2147483647 h 2417"/>
              <a:gd name="T86" fmla="*/ 2147483647 w 2827"/>
              <a:gd name="T87" fmla="*/ 2147483647 h 2417"/>
              <a:gd name="T88" fmla="*/ 2147483647 w 2827"/>
              <a:gd name="T89" fmla="*/ 2147483647 h 2417"/>
              <a:gd name="T90" fmla="*/ 2147483647 w 2827"/>
              <a:gd name="T91" fmla="*/ 2147483647 h 2417"/>
              <a:gd name="T92" fmla="*/ 2147483647 w 2827"/>
              <a:gd name="T93" fmla="*/ 2147483647 h 2417"/>
              <a:gd name="T94" fmla="*/ 2147483647 w 2827"/>
              <a:gd name="T95" fmla="*/ 2147483647 h 2417"/>
              <a:gd name="T96" fmla="*/ 2147483647 w 2827"/>
              <a:gd name="T97" fmla="*/ 2147483647 h 2417"/>
              <a:gd name="T98" fmla="*/ 2147483647 w 2827"/>
              <a:gd name="T99" fmla="*/ 2147483647 h 2417"/>
              <a:gd name="T100" fmla="*/ 2147483647 w 2827"/>
              <a:gd name="T101" fmla="*/ 2147483647 h 2417"/>
              <a:gd name="T102" fmla="*/ 2147483647 w 2827"/>
              <a:gd name="T103" fmla="*/ 2147483647 h 2417"/>
              <a:gd name="T104" fmla="*/ 2147483647 w 2827"/>
              <a:gd name="T105" fmla="*/ 2147483647 h 2417"/>
              <a:gd name="T106" fmla="*/ 2147483647 w 2827"/>
              <a:gd name="T107" fmla="*/ 2147483647 h 2417"/>
              <a:gd name="T108" fmla="*/ 2147483647 w 2827"/>
              <a:gd name="T109" fmla="*/ 2147483647 h 2417"/>
              <a:gd name="T110" fmla="*/ 2147483647 w 2827"/>
              <a:gd name="T111" fmla="*/ 2147483647 h 241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827"/>
              <a:gd name="T169" fmla="*/ 0 h 2417"/>
              <a:gd name="T170" fmla="*/ 2827 w 2827"/>
              <a:gd name="T171" fmla="*/ 2417 h 241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827" h="2417">
                <a:moveTo>
                  <a:pt x="473" y="1755"/>
                </a:moveTo>
                <a:lnTo>
                  <a:pt x="589" y="1755"/>
                </a:lnTo>
                <a:lnTo>
                  <a:pt x="589" y="1421"/>
                </a:lnTo>
                <a:lnTo>
                  <a:pt x="3" y="1421"/>
                </a:lnTo>
                <a:lnTo>
                  <a:pt x="531" y="955"/>
                </a:lnTo>
                <a:lnTo>
                  <a:pt x="0" y="493"/>
                </a:lnTo>
                <a:lnTo>
                  <a:pt x="589" y="493"/>
                </a:lnTo>
                <a:lnTo>
                  <a:pt x="589" y="0"/>
                </a:lnTo>
                <a:lnTo>
                  <a:pt x="1110" y="522"/>
                </a:lnTo>
                <a:lnTo>
                  <a:pt x="1632" y="0"/>
                </a:lnTo>
                <a:lnTo>
                  <a:pt x="1632" y="493"/>
                </a:lnTo>
                <a:lnTo>
                  <a:pt x="2221" y="493"/>
                </a:lnTo>
                <a:lnTo>
                  <a:pt x="1690" y="955"/>
                </a:lnTo>
                <a:lnTo>
                  <a:pt x="2218" y="1421"/>
                </a:lnTo>
                <a:lnTo>
                  <a:pt x="1632" y="1421"/>
                </a:lnTo>
                <a:lnTo>
                  <a:pt x="1632" y="1755"/>
                </a:lnTo>
                <a:lnTo>
                  <a:pt x="1758" y="1755"/>
                </a:lnTo>
                <a:lnTo>
                  <a:pt x="1758" y="2407"/>
                </a:lnTo>
                <a:lnTo>
                  <a:pt x="1614" y="2407"/>
                </a:lnTo>
                <a:lnTo>
                  <a:pt x="1327" y="1982"/>
                </a:lnTo>
                <a:lnTo>
                  <a:pt x="1327" y="2407"/>
                </a:lnTo>
                <a:lnTo>
                  <a:pt x="1193" y="2407"/>
                </a:lnTo>
                <a:lnTo>
                  <a:pt x="1193" y="1755"/>
                </a:lnTo>
                <a:lnTo>
                  <a:pt x="1333" y="1755"/>
                </a:lnTo>
                <a:lnTo>
                  <a:pt x="1625" y="2190"/>
                </a:lnTo>
                <a:lnTo>
                  <a:pt x="1625" y="1908"/>
                </a:lnTo>
                <a:lnTo>
                  <a:pt x="1110" y="1390"/>
                </a:lnTo>
                <a:lnTo>
                  <a:pt x="617" y="1888"/>
                </a:lnTo>
                <a:lnTo>
                  <a:pt x="617" y="2108"/>
                </a:lnTo>
                <a:lnTo>
                  <a:pt x="617" y="2147"/>
                </a:lnTo>
                <a:lnTo>
                  <a:pt x="618" y="2178"/>
                </a:lnTo>
                <a:lnTo>
                  <a:pt x="619" y="2201"/>
                </a:lnTo>
                <a:lnTo>
                  <a:pt x="622" y="2217"/>
                </a:lnTo>
                <a:lnTo>
                  <a:pt x="624" y="2226"/>
                </a:lnTo>
                <a:lnTo>
                  <a:pt x="628" y="2236"/>
                </a:lnTo>
                <a:lnTo>
                  <a:pt x="632" y="2245"/>
                </a:lnTo>
                <a:lnTo>
                  <a:pt x="637" y="2253"/>
                </a:lnTo>
                <a:lnTo>
                  <a:pt x="643" y="2261"/>
                </a:lnTo>
                <a:lnTo>
                  <a:pt x="650" y="2268"/>
                </a:lnTo>
                <a:lnTo>
                  <a:pt x="657" y="2275"/>
                </a:lnTo>
                <a:lnTo>
                  <a:pt x="665" y="2281"/>
                </a:lnTo>
                <a:lnTo>
                  <a:pt x="675" y="2287"/>
                </a:lnTo>
                <a:lnTo>
                  <a:pt x="684" y="2292"/>
                </a:lnTo>
                <a:lnTo>
                  <a:pt x="696" y="2296"/>
                </a:lnTo>
                <a:lnTo>
                  <a:pt x="707" y="2299"/>
                </a:lnTo>
                <a:lnTo>
                  <a:pt x="718" y="2302"/>
                </a:lnTo>
                <a:lnTo>
                  <a:pt x="732" y="2304"/>
                </a:lnTo>
                <a:lnTo>
                  <a:pt x="745" y="2305"/>
                </a:lnTo>
                <a:lnTo>
                  <a:pt x="761" y="2305"/>
                </a:lnTo>
                <a:lnTo>
                  <a:pt x="775" y="2305"/>
                </a:lnTo>
                <a:lnTo>
                  <a:pt x="789" y="2304"/>
                </a:lnTo>
                <a:lnTo>
                  <a:pt x="802" y="2302"/>
                </a:lnTo>
                <a:lnTo>
                  <a:pt x="814" y="2299"/>
                </a:lnTo>
                <a:lnTo>
                  <a:pt x="825" y="2296"/>
                </a:lnTo>
                <a:lnTo>
                  <a:pt x="836" y="2293"/>
                </a:lnTo>
                <a:lnTo>
                  <a:pt x="845" y="2288"/>
                </a:lnTo>
                <a:lnTo>
                  <a:pt x="853" y="2282"/>
                </a:lnTo>
                <a:lnTo>
                  <a:pt x="860" y="2276"/>
                </a:lnTo>
                <a:lnTo>
                  <a:pt x="867" y="2270"/>
                </a:lnTo>
                <a:lnTo>
                  <a:pt x="873" y="2264"/>
                </a:lnTo>
                <a:lnTo>
                  <a:pt x="878" y="2257"/>
                </a:lnTo>
                <a:lnTo>
                  <a:pt x="882" y="2249"/>
                </a:lnTo>
                <a:lnTo>
                  <a:pt x="885" y="2242"/>
                </a:lnTo>
                <a:lnTo>
                  <a:pt x="888" y="2235"/>
                </a:lnTo>
                <a:lnTo>
                  <a:pt x="891" y="2226"/>
                </a:lnTo>
                <a:lnTo>
                  <a:pt x="893" y="2207"/>
                </a:lnTo>
                <a:lnTo>
                  <a:pt x="895" y="2182"/>
                </a:lnTo>
                <a:lnTo>
                  <a:pt x="896" y="2152"/>
                </a:lnTo>
                <a:lnTo>
                  <a:pt x="897" y="2115"/>
                </a:lnTo>
                <a:lnTo>
                  <a:pt x="897" y="1755"/>
                </a:lnTo>
                <a:lnTo>
                  <a:pt x="1040" y="1755"/>
                </a:lnTo>
                <a:lnTo>
                  <a:pt x="1040" y="2098"/>
                </a:lnTo>
                <a:lnTo>
                  <a:pt x="1040" y="2126"/>
                </a:lnTo>
                <a:lnTo>
                  <a:pt x="1040" y="2152"/>
                </a:lnTo>
                <a:lnTo>
                  <a:pt x="1039" y="2176"/>
                </a:lnTo>
                <a:lnTo>
                  <a:pt x="1037" y="2197"/>
                </a:lnTo>
                <a:lnTo>
                  <a:pt x="1036" y="2217"/>
                </a:lnTo>
                <a:lnTo>
                  <a:pt x="1034" y="2235"/>
                </a:lnTo>
                <a:lnTo>
                  <a:pt x="1032" y="2250"/>
                </a:lnTo>
                <a:lnTo>
                  <a:pt x="1029" y="2263"/>
                </a:lnTo>
                <a:lnTo>
                  <a:pt x="1025" y="2275"/>
                </a:lnTo>
                <a:lnTo>
                  <a:pt x="1021" y="2287"/>
                </a:lnTo>
                <a:lnTo>
                  <a:pt x="1017" y="2297"/>
                </a:lnTo>
                <a:lnTo>
                  <a:pt x="1012" y="2307"/>
                </a:lnTo>
                <a:lnTo>
                  <a:pt x="1007" y="2318"/>
                </a:lnTo>
                <a:lnTo>
                  <a:pt x="1001" y="2327"/>
                </a:lnTo>
                <a:lnTo>
                  <a:pt x="993" y="2336"/>
                </a:lnTo>
                <a:lnTo>
                  <a:pt x="986" y="2345"/>
                </a:lnTo>
                <a:lnTo>
                  <a:pt x="978" y="2353"/>
                </a:lnTo>
                <a:lnTo>
                  <a:pt x="968" y="2360"/>
                </a:lnTo>
                <a:lnTo>
                  <a:pt x="959" y="2368"/>
                </a:lnTo>
                <a:lnTo>
                  <a:pt x="949" y="2375"/>
                </a:lnTo>
                <a:lnTo>
                  <a:pt x="938" y="2381"/>
                </a:lnTo>
                <a:lnTo>
                  <a:pt x="927" y="2387"/>
                </a:lnTo>
                <a:lnTo>
                  <a:pt x="914" y="2392"/>
                </a:lnTo>
                <a:lnTo>
                  <a:pt x="902" y="2398"/>
                </a:lnTo>
                <a:lnTo>
                  <a:pt x="888" y="2403"/>
                </a:lnTo>
                <a:lnTo>
                  <a:pt x="874" y="2407"/>
                </a:lnTo>
                <a:lnTo>
                  <a:pt x="858" y="2410"/>
                </a:lnTo>
                <a:lnTo>
                  <a:pt x="842" y="2413"/>
                </a:lnTo>
                <a:lnTo>
                  <a:pt x="824" y="2415"/>
                </a:lnTo>
                <a:lnTo>
                  <a:pt x="806" y="2416"/>
                </a:lnTo>
                <a:lnTo>
                  <a:pt x="786" y="2417"/>
                </a:lnTo>
                <a:lnTo>
                  <a:pt x="765" y="2417"/>
                </a:lnTo>
                <a:lnTo>
                  <a:pt x="740" y="2417"/>
                </a:lnTo>
                <a:lnTo>
                  <a:pt x="717" y="2416"/>
                </a:lnTo>
                <a:lnTo>
                  <a:pt x="696" y="2414"/>
                </a:lnTo>
                <a:lnTo>
                  <a:pt x="675" y="2412"/>
                </a:lnTo>
                <a:lnTo>
                  <a:pt x="656" y="2409"/>
                </a:lnTo>
                <a:lnTo>
                  <a:pt x="640" y="2406"/>
                </a:lnTo>
                <a:lnTo>
                  <a:pt x="624" y="2401"/>
                </a:lnTo>
                <a:lnTo>
                  <a:pt x="610" y="2397"/>
                </a:lnTo>
                <a:lnTo>
                  <a:pt x="597" y="2390"/>
                </a:lnTo>
                <a:lnTo>
                  <a:pt x="586" y="2384"/>
                </a:lnTo>
                <a:lnTo>
                  <a:pt x="573" y="2378"/>
                </a:lnTo>
                <a:lnTo>
                  <a:pt x="563" y="2372"/>
                </a:lnTo>
                <a:lnTo>
                  <a:pt x="552" y="2364"/>
                </a:lnTo>
                <a:lnTo>
                  <a:pt x="543" y="2356"/>
                </a:lnTo>
                <a:lnTo>
                  <a:pt x="535" y="2349"/>
                </a:lnTo>
                <a:lnTo>
                  <a:pt x="526" y="2341"/>
                </a:lnTo>
                <a:lnTo>
                  <a:pt x="519" y="2331"/>
                </a:lnTo>
                <a:lnTo>
                  <a:pt x="513" y="2323"/>
                </a:lnTo>
                <a:lnTo>
                  <a:pt x="507" y="2314"/>
                </a:lnTo>
                <a:lnTo>
                  <a:pt x="502" y="2305"/>
                </a:lnTo>
                <a:lnTo>
                  <a:pt x="496" y="2296"/>
                </a:lnTo>
                <a:lnTo>
                  <a:pt x="492" y="2287"/>
                </a:lnTo>
                <a:lnTo>
                  <a:pt x="489" y="2277"/>
                </a:lnTo>
                <a:lnTo>
                  <a:pt x="487" y="2268"/>
                </a:lnTo>
                <a:lnTo>
                  <a:pt x="483" y="2253"/>
                </a:lnTo>
                <a:lnTo>
                  <a:pt x="481" y="2237"/>
                </a:lnTo>
                <a:lnTo>
                  <a:pt x="478" y="2218"/>
                </a:lnTo>
                <a:lnTo>
                  <a:pt x="476" y="2198"/>
                </a:lnTo>
                <a:lnTo>
                  <a:pt x="475" y="2178"/>
                </a:lnTo>
                <a:lnTo>
                  <a:pt x="474" y="2154"/>
                </a:lnTo>
                <a:lnTo>
                  <a:pt x="473" y="2129"/>
                </a:lnTo>
                <a:lnTo>
                  <a:pt x="473" y="2103"/>
                </a:lnTo>
                <a:lnTo>
                  <a:pt x="473" y="1755"/>
                </a:lnTo>
                <a:close/>
                <a:moveTo>
                  <a:pt x="1207" y="617"/>
                </a:moveTo>
                <a:lnTo>
                  <a:pt x="1516" y="927"/>
                </a:lnTo>
                <a:lnTo>
                  <a:pt x="1858" y="629"/>
                </a:lnTo>
                <a:lnTo>
                  <a:pt x="1496" y="629"/>
                </a:lnTo>
                <a:lnTo>
                  <a:pt x="1496" y="328"/>
                </a:lnTo>
                <a:lnTo>
                  <a:pt x="1207" y="617"/>
                </a:lnTo>
                <a:close/>
                <a:moveTo>
                  <a:pt x="1516" y="982"/>
                </a:moveTo>
                <a:lnTo>
                  <a:pt x="1206" y="1295"/>
                </a:lnTo>
                <a:lnTo>
                  <a:pt x="1496" y="1587"/>
                </a:lnTo>
                <a:lnTo>
                  <a:pt x="1496" y="1285"/>
                </a:lnTo>
                <a:lnTo>
                  <a:pt x="1859" y="1285"/>
                </a:lnTo>
                <a:lnTo>
                  <a:pt x="1516" y="982"/>
                </a:lnTo>
                <a:close/>
                <a:moveTo>
                  <a:pt x="1015" y="617"/>
                </a:moveTo>
                <a:lnTo>
                  <a:pt x="725" y="328"/>
                </a:lnTo>
                <a:lnTo>
                  <a:pt x="725" y="629"/>
                </a:lnTo>
                <a:lnTo>
                  <a:pt x="363" y="629"/>
                </a:lnTo>
                <a:lnTo>
                  <a:pt x="705" y="927"/>
                </a:lnTo>
                <a:lnTo>
                  <a:pt x="1015" y="617"/>
                </a:lnTo>
                <a:close/>
                <a:moveTo>
                  <a:pt x="706" y="982"/>
                </a:moveTo>
                <a:lnTo>
                  <a:pt x="362" y="1285"/>
                </a:lnTo>
                <a:lnTo>
                  <a:pt x="725" y="1285"/>
                </a:lnTo>
                <a:lnTo>
                  <a:pt x="725" y="1587"/>
                </a:lnTo>
                <a:lnTo>
                  <a:pt x="1015" y="1295"/>
                </a:lnTo>
                <a:lnTo>
                  <a:pt x="706" y="982"/>
                </a:lnTo>
                <a:close/>
                <a:moveTo>
                  <a:pt x="1110" y="714"/>
                </a:moveTo>
                <a:lnTo>
                  <a:pt x="869" y="954"/>
                </a:lnTo>
                <a:lnTo>
                  <a:pt x="1110" y="1198"/>
                </a:lnTo>
                <a:lnTo>
                  <a:pt x="1352" y="954"/>
                </a:lnTo>
                <a:lnTo>
                  <a:pt x="1110" y="714"/>
                </a:lnTo>
                <a:close/>
                <a:moveTo>
                  <a:pt x="2187" y="2407"/>
                </a:moveTo>
                <a:lnTo>
                  <a:pt x="2187" y="1755"/>
                </a:lnTo>
                <a:lnTo>
                  <a:pt x="2490" y="1755"/>
                </a:lnTo>
                <a:lnTo>
                  <a:pt x="2517" y="1755"/>
                </a:lnTo>
                <a:lnTo>
                  <a:pt x="2543" y="1756"/>
                </a:lnTo>
                <a:lnTo>
                  <a:pt x="2567" y="1757"/>
                </a:lnTo>
                <a:lnTo>
                  <a:pt x="2589" y="1760"/>
                </a:lnTo>
                <a:lnTo>
                  <a:pt x="2608" y="1763"/>
                </a:lnTo>
                <a:lnTo>
                  <a:pt x="2626" y="1765"/>
                </a:lnTo>
                <a:lnTo>
                  <a:pt x="2641" y="1769"/>
                </a:lnTo>
                <a:lnTo>
                  <a:pt x="2655" y="1773"/>
                </a:lnTo>
                <a:lnTo>
                  <a:pt x="2668" y="1778"/>
                </a:lnTo>
                <a:lnTo>
                  <a:pt x="2680" y="1783"/>
                </a:lnTo>
                <a:lnTo>
                  <a:pt x="2691" y="1790"/>
                </a:lnTo>
                <a:lnTo>
                  <a:pt x="2702" y="1797"/>
                </a:lnTo>
                <a:lnTo>
                  <a:pt x="2712" y="1805"/>
                </a:lnTo>
                <a:lnTo>
                  <a:pt x="2721" y="1815"/>
                </a:lnTo>
                <a:lnTo>
                  <a:pt x="2731" y="1825"/>
                </a:lnTo>
                <a:lnTo>
                  <a:pt x="2738" y="1835"/>
                </a:lnTo>
                <a:lnTo>
                  <a:pt x="2745" y="1847"/>
                </a:lnTo>
                <a:lnTo>
                  <a:pt x="2751" y="1858"/>
                </a:lnTo>
                <a:lnTo>
                  <a:pt x="2758" y="1871"/>
                </a:lnTo>
                <a:lnTo>
                  <a:pt x="2762" y="1883"/>
                </a:lnTo>
                <a:lnTo>
                  <a:pt x="2765" y="1897"/>
                </a:lnTo>
                <a:lnTo>
                  <a:pt x="2767" y="1910"/>
                </a:lnTo>
                <a:lnTo>
                  <a:pt x="2769" y="1923"/>
                </a:lnTo>
                <a:lnTo>
                  <a:pt x="2769" y="1938"/>
                </a:lnTo>
                <a:lnTo>
                  <a:pt x="2769" y="1956"/>
                </a:lnTo>
                <a:lnTo>
                  <a:pt x="2766" y="1973"/>
                </a:lnTo>
                <a:lnTo>
                  <a:pt x="2763" y="1989"/>
                </a:lnTo>
                <a:lnTo>
                  <a:pt x="2758" y="2004"/>
                </a:lnTo>
                <a:lnTo>
                  <a:pt x="2751" y="2020"/>
                </a:lnTo>
                <a:lnTo>
                  <a:pt x="2743" y="2033"/>
                </a:lnTo>
                <a:lnTo>
                  <a:pt x="2734" y="2047"/>
                </a:lnTo>
                <a:lnTo>
                  <a:pt x="2722" y="2059"/>
                </a:lnTo>
                <a:lnTo>
                  <a:pt x="2710" y="2071"/>
                </a:lnTo>
                <a:lnTo>
                  <a:pt x="2695" y="2080"/>
                </a:lnTo>
                <a:lnTo>
                  <a:pt x="2681" y="2090"/>
                </a:lnTo>
                <a:lnTo>
                  <a:pt x="2663" y="2098"/>
                </a:lnTo>
                <a:lnTo>
                  <a:pt x="2646" y="2105"/>
                </a:lnTo>
                <a:lnTo>
                  <a:pt x="2625" y="2110"/>
                </a:lnTo>
                <a:lnTo>
                  <a:pt x="2604" y="2115"/>
                </a:lnTo>
                <a:lnTo>
                  <a:pt x="2581" y="2120"/>
                </a:lnTo>
                <a:lnTo>
                  <a:pt x="2604" y="2132"/>
                </a:lnTo>
                <a:lnTo>
                  <a:pt x="2624" y="2146"/>
                </a:lnTo>
                <a:lnTo>
                  <a:pt x="2642" y="2159"/>
                </a:lnTo>
                <a:lnTo>
                  <a:pt x="2658" y="2174"/>
                </a:lnTo>
                <a:lnTo>
                  <a:pt x="2675" y="2191"/>
                </a:lnTo>
                <a:lnTo>
                  <a:pt x="2694" y="2215"/>
                </a:lnTo>
                <a:lnTo>
                  <a:pt x="2716" y="2244"/>
                </a:lnTo>
                <a:lnTo>
                  <a:pt x="2740" y="2279"/>
                </a:lnTo>
                <a:lnTo>
                  <a:pt x="2827" y="2407"/>
                </a:lnTo>
                <a:lnTo>
                  <a:pt x="2655" y="2407"/>
                </a:lnTo>
                <a:lnTo>
                  <a:pt x="2551" y="2265"/>
                </a:lnTo>
                <a:lnTo>
                  <a:pt x="2525" y="2231"/>
                </a:lnTo>
                <a:lnTo>
                  <a:pt x="2505" y="2203"/>
                </a:lnTo>
                <a:lnTo>
                  <a:pt x="2488" y="2183"/>
                </a:lnTo>
                <a:lnTo>
                  <a:pt x="2475" y="2169"/>
                </a:lnTo>
                <a:lnTo>
                  <a:pt x="2465" y="2160"/>
                </a:lnTo>
                <a:lnTo>
                  <a:pt x="2455" y="2153"/>
                </a:lnTo>
                <a:lnTo>
                  <a:pt x="2443" y="2147"/>
                </a:lnTo>
                <a:lnTo>
                  <a:pt x="2432" y="2142"/>
                </a:lnTo>
                <a:lnTo>
                  <a:pt x="2419" y="2139"/>
                </a:lnTo>
                <a:lnTo>
                  <a:pt x="2403" y="2136"/>
                </a:lnTo>
                <a:lnTo>
                  <a:pt x="2383" y="2135"/>
                </a:lnTo>
                <a:lnTo>
                  <a:pt x="2359" y="2135"/>
                </a:lnTo>
                <a:lnTo>
                  <a:pt x="2331" y="2135"/>
                </a:lnTo>
                <a:lnTo>
                  <a:pt x="2331" y="2407"/>
                </a:lnTo>
                <a:lnTo>
                  <a:pt x="2187" y="2407"/>
                </a:lnTo>
                <a:close/>
                <a:moveTo>
                  <a:pt x="2331" y="2030"/>
                </a:moveTo>
                <a:lnTo>
                  <a:pt x="2437" y="2030"/>
                </a:lnTo>
                <a:lnTo>
                  <a:pt x="2484" y="2030"/>
                </a:lnTo>
                <a:lnTo>
                  <a:pt x="2521" y="2028"/>
                </a:lnTo>
                <a:lnTo>
                  <a:pt x="2536" y="2027"/>
                </a:lnTo>
                <a:lnTo>
                  <a:pt x="2548" y="2026"/>
                </a:lnTo>
                <a:lnTo>
                  <a:pt x="2558" y="2025"/>
                </a:lnTo>
                <a:lnTo>
                  <a:pt x="2567" y="2023"/>
                </a:lnTo>
                <a:lnTo>
                  <a:pt x="2578" y="2018"/>
                </a:lnTo>
                <a:lnTo>
                  <a:pt x="2590" y="2012"/>
                </a:lnTo>
                <a:lnTo>
                  <a:pt x="2599" y="2004"/>
                </a:lnTo>
                <a:lnTo>
                  <a:pt x="2606" y="1995"/>
                </a:lnTo>
                <a:lnTo>
                  <a:pt x="2610" y="1990"/>
                </a:lnTo>
                <a:lnTo>
                  <a:pt x="2613" y="1985"/>
                </a:lnTo>
                <a:lnTo>
                  <a:pt x="2616" y="1980"/>
                </a:lnTo>
                <a:lnTo>
                  <a:pt x="2618" y="1973"/>
                </a:lnTo>
                <a:lnTo>
                  <a:pt x="2621" y="1961"/>
                </a:lnTo>
                <a:lnTo>
                  <a:pt x="2622" y="1946"/>
                </a:lnTo>
                <a:lnTo>
                  <a:pt x="2621" y="1938"/>
                </a:lnTo>
                <a:lnTo>
                  <a:pt x="2620" y="1931"/>
                </a:lnTo>
                <a:lnTo>
                  <a:pt x="2619" y="1923"/>
                </a:lnTo>
                <a:lnTo>
                  <a:pt x="2617" y="1916"/>
                </a:lnTo>
                <a:lnTo>
                  <a:pt x="2613" y="1910"/>
                </a:lnTo>
                <a:lnTo>
                  <a:pt x="2610" y="1904"/>
                </a:lnTo>
                <a:lnTo>
                  <a:pt x="2606" y="1899"/>
                </a:lnTo>
                <a:lnTo>
                  <a:pt x="2602" y="1893"/>
                </a:lnTo>
                <a:lnTo>
                  <a:pt x="2597" y="1888"/>
                </a:lnTo>
                <a:lnTo>
                  <a:pt x="2592" y="1884"/>
                </a:lnTo>
                <a:lnTo>
                  <a:pt x="2585" y="1880"/>
                </a:lnTo>
                <a:lnTo>
                  <a:pt x="2579" y="1877"/>
                </a:lnTo>
                <a:lnTo>
                  <a:pt x="2572" y="1874"/>
                </a:lnTo>
                <a:lnTo>
                  <a:pt x="2565" y="1872"/>
                </a:lnTo>
                <a:lnTo>
                  <a:pt x="2556" y="1870"/>
                </a:lnTo>
                <a:lnTo>
                  <a:pt x="2548" y="1867"/>
                </a:lnTo>
                <a:lnTo>
                  <a:pt x="2535" y="1866"/>
                </a:lnTo>
                <a:lnTo>
                  <a:pt x="2513" y="1866"/>
                </a:lnTo>
                <a:lnTo>
                  <a:pt x="2483" y="1865"/>
                </a:lnTo>
                <a:lnTo>
                  <a:pt x="2443" y="1865"/>
                </a:lnTo>
                <a:lnTo>
                  <a:pt x="2331" y="1865"/>
                </a:lnTo>
                <a:lnTo>
                  <a:pt x="2331" y="2030"/>
                </a:lnTo>
                <a:close/>
                <a:moveTo>
                  <a:pt x="1906" y="2407"/>
                </a:moveTo>
                <a:lnTo>
                  <a:pt x="1906" y="1755"/>
                </a:lnTo>
                <a:lnTo>
                  <a:pt x="2049" y="1755"/>
                </a:lnTo>
                <a:lnTo>
                  <a:pt x="2049" y="2407"/>
                </a:lnTo>
                <a:lnTo>
                  <a:pt x="1906" y="2407"/>
                </a:lnTo>
                <a:close/>
              </a:path>
            </a:pathLst>
          </a:custGeom>
          <a:solidFill>
            <a:srgbClr val="0000A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endParaRPr lang="pt-BR" dirty="0"/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DDD2294-F8CF-4488-BF4A-5A3D690631C2}"/>
              </a:ext>
            </a:extLst>
          </p:cNvPr>
          <p:cNvSpPr/>
          <p:nvPr/>
        </p:nvSpPr>
        <p:spPr>
          <a:xfrm rot="216203">
            <a:off x="381678" y="1115629"/>
            <a:ext cx="168486" cy="5644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CD460EC-0F9E-4C10-AEAC-2A6A084797EA}"/>
              </a:ext>
            </a:extLst>
          </p:cNvPr>
          <p:cNvSpPr/>
          <p:nvPr/>
        </p:nvSpPr>
        <p:spPr>
          <a:xfrm>
            <a:off x="3419872" y="487558"/>
            <a:ext cx="4968552" cy="913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5400" b="1" dirty="0">
                <a:solidFill>
                  <a:schemeClr val="tx1"/>
                </a:solidFill>
              </a:rPr>
              <a:t>Irradiância Solar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C0BD677A-FB2B-4BE6-8A12-0207A0E93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697" y="4725516"/>
            <a:ext cx="647700" cy="6477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dirty="0">
                <a:solidFill>
                  <a:schemeClr val="bg1"/>
                </a:solidFill>
                <a:latin typeface="Calibri" pitchFamily="34" charset="0"/>
              </a:rPr>
              <a:t>SI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7694C64C-238B-43E3-B61B-DC24C2B4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0328" y="4844578"/>
            <a:ext cx="28804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/>
              <a:t>W m</a:t>
            </a:r>
            <a:r>
              <a:rPr lang="pt-BR" sz="2400" b="1" baseline="30000" dirty="0"/>
              <a:t>-2</a:t>
            </a:r>
            <a:r>
              <a:rPr lang="pt-BR" sz="2400" b="1" dirty="0"/>
              <a:t>  ou J m</a:t>
            </a:r>
            <a:r>
              <a:rPr lang="pt-BR" sz="2400" b="1" baseline="30000" dirty="0"/>
              <a:t>-2 </a:t>
            </a:r>
            <a:r>
              <a:rPr lang="pt-BR" sz="2400" b="1" dirty="0"/>
              <a:t>s</a:t>
            </a:r>
            <a:r>
              <a:rPr lang="pt-BR" sz="2400" b="1" baseline="30000" dirty="0"/>
              <a:t>-1</a:t>
            </a:r>
            <a:endParaRPr lang="pt-BR" sz="2400" b="1" dirty="0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2DD3176A-38A6-40C2-9866-CBCC423FD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5539" y="4888120"/>
            <a:ext cx="1071331" cy="338782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316C9806-3536-4DE2-8C5B-C6A812EFD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816" y="2127278"/>
            <a:ext cx="76706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800" dirty="0">
                <a:latin typeface="+mn-lt"/>
              </a:rPr>
              <a:t>Refere-se a quantidade de radiação solar recebida por uma superfície de área unitária, na unidade de tempo.</a:t>
            </a:r>
          </a:p>
        </p:txBody>
      </p:sp>
    </p:spTree>
    <p:extLst>
      <p:ext uri="{BB962C8B-B14F-4D97-AF65-F5344CB8AC3E}">
        <p14:creationId xmlns:p14="http://schemas.microsoft.com/office/powerpoint/2010/main" val="132748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1. Foken_2008_power_2003 - Cópi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Foken_2008_power_2003 - Cópia</Template>
  <TotalTime>28436</TotalTime>
  <Words>2078</Words>
  <Application>Microsoft Office PowerPoint</Application>
  <PresentationFormat>Apresentação na tela (4:3)</PresentationFormat>
  <Paragraphs>461</Paragraphs>
  <Slides>58</Slides>
  <Notes>33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58</vt:i4>
      </vt:variant>
    </vt:vector>
  </HeadingPairs>
  <TitlesOfParts>
    <vt:vector size="68" baseType="lpstr">
      <vt:lpstr>Aparajita</vt:lpstr>
      <vt:lpstr>Arabic Typesetting</vt:lpstr>
      <vt:lpstr>Arial</vt:lpstr>
      <vt:lpstr>Calibri</vt:lpstr>
      <vt:lpstr>Lucida Console</vt:lpstr>
      <vt:lpstr>Monotype Corsiva</vt:lpstr>
      <vt:lpstr>Verdana</vt:lpstr>
      <vt:lpstr>1. Foken_2008_power_2003 - Cópia</vt:lpstr>
      <vt:lpstr>Equação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Seminário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</dc:creator>
  <cp:lastModifiedBy>Carpe diem</cp:lastModifiedBy>
  <cp:revision>2248</cp:revision>
  <cp:lastPrinted>2021-04-05T20:28:24Z</cp:lastPrinted>
  <dcterms:created xsi:type="dcterms:W3CDTF">2011-03-28T11:21:31Z</dcterms:created>
  <dcterms:modified xsi:type="dcterms:W3CDTF">2021-04-05T20:28:43Z</dcterms:modified>
</cp:coreProperties>
</file>